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7" r:id="rId2"/>
    <p:sldId id="331" r:id="rId3"/>
    <p:sldId id="362" r:id="rId4"/>
    <p:sldId id="363" r:id="rId5"/>
    <p:sldId id="364" r:id="rId6"/>
    <p:sldId id="365" r:id="rId7"/>
    <p:sldId id="366" r:id="rId8"/>
    <p:sldId id="368" r:id="rId9"/>
    <p:sldId id="369" r:id="rId10"/>
    <p:sldId id="371" r:id="rId11"/>
    <p:sldId id="372" r:id="rId12"/>
    <p:sldId id="373" r:id="rId13"/>
    <p:sldId id="380" r:id="rId14"/>
    <p:sldId id="311" r:id="rId15"/>
    <p:sldId id="379" r:id="rId16"/>
    <p:sldId id="378" r:id="rId17"/>
    <p:sldId id="384" r:id="rId18"/>
    <p:sldId id="340" r:id="rId19"/>
    <p:sldId id="393" r:id="rId20"/>
    <p:sldId id="392" r:id="rId21"/>
    <p:sldId id="391" r:id="rId22"/>
    <p:sldId id="374" r:id="rId23"/>
    <p:sldId id="390" r:id="rId24"/>
    <p:sldId id="389" r:id="rId25"/>
    <p:sldId id="388" r:id="rId26"/>
    <p:sldId id="387" r:id="rId27"/>
    <p:sldId id="386" r:id="rId28"/>
    <p:sldId id="377" r:id="rId29"/>
    <p:sldId id="376" r:id="rId30"/>
    <p:sldId id="375" r:id="rId31"/>
    <p:sldId id="30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m Abbott" initials="" lastIdx="9" clrIdx="0"/>
  <p:cmAuthor id="1" name="Haslop Richard (Senior Research Manager)" initials="HR(R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71" autoAdjust="0"/>
    <p:restoredTop sz="82270" autoAdjust="0"/>
  </p:normalViewPr>
  <p:slideViewPr>
    <p:cSldViewPr>
      <p:cViewPr varScale="1">
        <p:scale>
          <a:sx n="58" d="100"/>
          <a:sy n="58" d="100"/>
        </p:scale>
        <p:origin x="1252"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8" d="100"/>
        <a:sy n="98"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8CFFB1-A4F1-4E8D-8D0A-38E3F63C10A8}" type="datetimeFigureOut">
              <a:rPr lang="en-GB" smtClean="0"/>
              <a:pPr/>
              <a:t>20/03/2017</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367083-E7D7-4488-A82F-B49360CA5645}" type="slidenum">
              <a:rPr lang="en-GB" smtClean="0"/>
              <a:pPr/>
              <a:t>‹#›</a:t>
            </a:fld>
            <a:endParaRPr lang="en-GB" dirty="0"/>
          </a:p>
        </p:txBody>
      </p:sp>
    </p:spTree>
    <p:extLst>
      <p:ext uri="{BB962C8B-B14F-4D97-AF65-F5344CB8AC3E}">
        <p14:creationId xmlns:p14="http://schemas.microsoft.com/office/powerpoint/2010/main" val="1426848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0D36B0E7-C412-4822-81CA-397ECCF06D0D}" type="slidenum">
              <a:rPr lang="en-GB" sz="1200"/>
              <a:pPr algn="r"/>
              <a:t>1</a:t>
            </a:fld>
            <a:endParaRPr lang="en-GB" sz="1200" dirty="0"/>
          </a:p>
        </p:txBody>
      </p:sp>
      <p:sp>
        <p:nvSpPr>
          <p:cNvPr id="3174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8B667B3C-CC6F-4F48-84AF-B46E47A19548}" type="slidenum">
              <a:rPr lang="en-GB" sz="1200"/>
              <a:pPr algn="r"/>
              <a:t>1</a:t>
            </a:fld>
            <a:endParaRPr lang="en-GB" sz="1200" dirty="0"/>
          </a:p>
        </p:txBody>
      </p:sp>
      <p:sp>
        <p:nvSpPr>
          <p:cNvPr id="3174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520F09D6-96E5-4C1C-8C5B-7512EC0340D0}" type="slidenum">
              <a:rPr lang="en-GB" sz="1200"/>
              <a:pPr algn="r"/>
              <a:t>1</a:t>
            </a:fld>
            <a:endParaRPr lang="en-GB" sz="1200" dirty="0"/>
          </a:p>
        </p:txBody>
      </p:sp>
      <p:sp>
        <p:nvSpPr>
          <p:cNvPr id="31749" name="Rectangle 2"/>
          <p:cNvSpPr>
            <a:spLocks noGrp="1" noRot="1" noChangeAspect="1" noChangeArrowheads="1" noTextEdit="1"/>
          </p:cNvSpPr>
          <p:nvPr>
            <p:ph type="sldImg"/>
          </p:nvPr>
        </p:nvSpPr>
        <p:spPr>
          <a:ln/>
        </p:spPr>
      </p:sp>
      <p:sp>
        <p:nvSpPr>
          <p:cNvPr id="31750" name="Rectangle 3"/>
          <p:cNvSpPr>
            <a:spLocks noGrp="1" noChangeArrowheads="1"/>
          </p:cNvSpPr>
          <p:nvPr>
            <p:ph type="body" idx="1"/>
          </p:nvPr>
        </p:nvSpPr>
        <p:spPr>
          <a:noFill/>
          <a:ln/>
        </p:spPr>
        <p:txBody>
          <a:bodyPr/>
          <a:lstStyle/>
          <a:p>
            <a:pPr eaLnBrk="1" hangingPunct="1"/>
            <a:r>
              <a:rPr lang="en-US" dirty="0" smtClean="0">
                <a:latin typeface="Arial" charset="0"/>
              </a:rPr>
              <a:t>Hello and welcome to the OPTIMSE II Trial Site Initiation</a:t>
            </a:r>
            <a:r>
              <a:rPr lang="en-US" baseline="0" dirty="0" smtClean="0">
                <a:latin typeface="Arial" charset="0"/>
              </a:rPr>
              <a:t> Presentation. </a:t>
            </a:r>
          </a:p>
          <a:p>
            <a:pPr eaLnBrk="1" hangingPunct="1"/>
            <a:endParaRPr lang="en-US" baseline="0" dirty="0" smtClean="0">
              <a:latin typeface="Arial" charset="0"/>
            </a:endParaRPr>
          </a:p>
          <a:p>
            <a:pPr eaLnBrk="1" hangingPunct="1"/>
            <a:r>
              <a:rPr lang="en-US" baseline="0" dirty="0" smtClean="0">
                <a:latin typeface="Arial" charset="0"/>
              </a:rPr>
              <a:t>Just to let you know all these slides will be available on our website.</a:t>
            </a:r>
            <a:endParaRPr lang="en-US" dirty="0" smtClean="0">
              <a:latin typeface="Arial" charset="0"/>
            </a:endParaRPr>
          </a:p>
        </p:txBody>
      </p:sp>
    </p:spTree>
    <p:extLst>
      <p:ext uri="{BB962C8B-B14F-4D97-AF65-F5344CB8AC3E}">
        <p14:creationId xmlns:p14="http://schemas.microsoft.com/office/powerpoint/2010/main" val="1714878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Patients aged</a:t>
            </a:r>
            <a:r>
              <a:rPr lang="en-GB" baseline="0" dirty="0" smtClean="0"/>
              <a:t> 65 and over. </a:t>
            </a:r>
            <a:r>
              <a:rPr lang="en-GB" dirty="0" smtClean="0"/>
              <a:t>Major surgery which is expected to last</a:t>
            </a:r>
            <a:r>
              <a:rPr lang="en-GB" baseline="0" dirty="0" smtClean="0"/>
              <a:t> longer than 90 minutes and involves the gastrointestinal tract.</a:t>
            </a:r>
          </a:p>
          <a:p>
            <a:endParaRPr lang="en-GB" dirty="0" smtClean="0"/>
          </a:p>
        </p:txBody>
      </p:sp>
      <p:sp>
        <p:nvSpPr>
          <p:cNvPr id="4" name="Slide Number Placeholder 3"/>
          <p:cNvSpPr>
            <a:spLocks noGrp="1"/>
          </p:cNvSpPr>
          <p:nvPr>
            <p:ph type="sldNum" sz="quarter" idx="10"/>
          </p:nvPr>
        </p:nvSpPr>
        <p:spPr/>
        <p:txBody>
          <a:bodyPr/>
          <a:lstStyle/>
          <a:p>
            <a:fld id="{78367083-E7D7-4488-A82F-B49360CA5645}" type="slidenum">
              <a:rPr lang="en-GB" smtClean="0"/>
              <a:pPr/>
              <a:t>10</a:t>
            </a:fld>
            <a:endParaRPr lang="en-GB" dirty="0"/>
          </a:p>
        </p:txBody>
      </p:sp>
    </p:spTree>
    <p:extLst>
      <p:ext uri="{BB962C8B-B14F-4D97-AF65-F5344CB8AC3E}">
        <p14:creationId xmlns:p14="http://schemas.microsoft.com/office/powerpoint/2010/main" val="39361171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As</a:t>
            </a:r>
            <a:r>
              <a:rPr lang="en-GB" baseline="0" dirty="0" smtClean="0"/>
              <a:t> you can see there is a broad list of exclusion criteria but we would like to highlight the key factors. </a:t>
            </a:r>
            <a:r>
              <a:rPr lang="en-GB" dirty="0" smtClean="0"/>
              <a:t>Firstly Clinician</a:t>
            </a:r>
            <a:r>
              <a:rPr lang="en-GB" baseline="0" dirty="0" smtClean="0"/>
              <a:t> refusal – please record the reason for clinician objection.  Secondly ASA score of 1. And finally for study co-enrolment we advice this is discussed with our trial team prior to consent to avoid overlap in treatments with a similar biological mechanism or primary outcome measure. Use PRISM as an example.</a:t>
            </a:r>
          </a:p>
        </p:txBody>
      </p:sp>
      <p:sp>
        <p:nvSpPr>
          <p:cNvPr id="4" name="Slide Number Placeholder 3"/>
          <p:cNvSpPr>
            <a:spLocks noGrp="1"/>
          </p:cNvSpPr>
          <p:nvPr>
            <p:ph type="sldNum" sz="quarter" idx="10"/>
          </p:nvPr>
        </p:nvSpPr>
        <p:spPr/>
        <p:txBody>
          <a:bodyPr/>
          <a:lstStyle/>
          <a:p>
            <a:fld id="{78367083-E7D7-4488-A82F-B49360CA5645}" type="slidenum">
              <a:rPr lang="en-GB" smtClean="0"/>
              <a:pPr/>
              <a:t>11</a:t>
            </a:fld>
            <a:endParaRPr lang="en-GB" dirty="0"/>
          </a:p>
        </p:txBody>
      </p:sp>
    </p:spTree>
    <p:extLst>
      <p:ext uri="{BB962C8B-B14F-4D97-AF65-F5344CB8AC3E}">
        <p14:creationId xmlns:p14="http://schemas.microsoft.com/office/powerpoint/2010/main" val="4671311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Randomisation will be done by a member of the site research team after informed consent.</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It</a:t>
            </a:r>
            <a:r>
              <a:rPr lang="en-GB" baseline="0" dirty="0" smtClean="0"/>
              <a:t> is very important to avoid randomising patients that don’t go on to have surgery. For instance as cancellations can occur on the day of surgery we kindly ask that randomisation only occurs once the patient is in the anaesthetic room.</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When the database is up and running sites ca</a:t>
            </a:r>
            <a:r>
              <a:rPr lang="en-US" baseline="0" dirty="0" smtClean="0"/>
              <a:t>n register. When registered, you can then click ‘randomise patient’.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Please enter randomisation details as prompted by the form.</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endParaRPr lang="en-GB" dirty="0" smtClean="0"/>
          </a:p>
          <a:p>
            <a:endParaRPr lang="en-GB" dirty="0" smtClean="0"/>
          </a:p>
        </p:txBody>
      </p:sp>
      <p:sp>
        <p:nvSpPr>
          <p:cNvPr id="4" name="Slide Number Placeholder 3"/>
          <p:cNvSpPr>
            <a:spLocks noGrp="1"/>
          </p:cNvSpPr>
          <p:nvPr>
            <p:ph type="sldNum" sz="quarter" idx="10"/>
          </p:nvPr>
        </p:nvSpPr>
        <p:spPr/>
        <p:txBody>
          <a:bodyPr/>
          <a:lstStyle/>
          <a:p>
            <a:fld id="{78367083-E7D7-4488-A82F-B49360CA5645}" type="slidenum">
              <a:rPr lang="en-GB" smtClean="0"/>
              <a:pPr/>
              <a:t>12</a:t>
            </a:fld>
            <a:endParaRPr lang="en-GB" dirty="0"/>
          </a:p>
        </p:txBody>
      </p:sp>
    </p:spTree>
    <p:extLst>
      <p:ext uri="{BB962C8B-B14F-4D97-AF65-F5344CB8AC3E}">
        <p14:creationId xmlns:p14="http://schemas.microsoft.com/office/powerpoint/2010/main" val="2073103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intervention should begin</a:t>
            </a:r>
            <a:r>
              <a:rPr lang="en-GB" sz="1200" kern="1200" baseline="0" dirty="0" smtClean="0">
                <a:solidFill>
                  <a:schemeClr val="tx1"/>
                </a:solidFill>
                <a:effectLst/>
                <a:latin typeface="+mn-lt"/>
                <a:ea typeface="+mn-ea"/>
                <a:cs typeface="+mn-cs"/>
              </a:rPr>
              <a:t> i</a:t>
            </a:r>
            <a:r>
              <a:rPr lang="en-GB" sz="1200" kern="1200" dirty="0" smtClean="0">
                <a:solidFill>
                  <a:schemeClr val="tx1"/>
                </a:solidFill>
                <a:effectLst/>
                <a:latin typeface="+mn-lt"/>
                <a:ea typeface="+mn-ea"/>
                <a:cs typeface="+mn-cs"/>
              </a:rPr>
              <a:t>mmediately following induction of anaesthesia and continue for</a:t>
            </a:r>
            <a:r>
              <a:rPr lang="en-GB" sz="1200" kern="1200" baseline="0" dirty="0" smtClean="0">
                <a:solidFill>
                  <a:schemeClr val="tx1"/>
                </a:solidFill>
                <a:effectLst/>
                <a:latin typeface="+mn-lt"/>
                <a:ea typeface="+mn-ea"/>
                <a:cs typeface="+mn-cs"/>
              </a:rPr>
              <a:t> 4 hours after surgery but for a maximum of 24 hours</a:t>
            </a:r>
            <a:r>
              <a:rPr lang="en-GB" sz="1200" kern="1200" dirty="0" smtClean="0">
                <a:solidFill>
                  <a:schemeClr val="tx1"/>
                </a:solidFill>
                <a:effectLst/>
                <a:latin typeface="+mn-lt"/>
                <a:ea typeface="+mn-ea"/>
                <a:cs typeface="+mn-cs"/>
              </a:rPr>
              <a:t>. </a:t>
            </a:r>
            <a:r>
              <a:rPr lang="en-GB" sz="1200" b="0" i="0" u="none" strike="noStrike" kern="1200" baseline="0" dirty="0" smtClean="0">
                <a:solidFill>
                  <a:schemeClr val="tx1"/>
                </a:solidFill>
                <a:latin typeface="+mn-lt"/>
                <a:ea typeface="+mn-ea"/>
                <a:cs typeface="+mn-cs"/>
              </a:rPr>
              <a:t>Cardiac output and stroke volume will be measured by cardiac output monitor provided on loan to all participating sites by Edwards Lifesciences. </a:t>
            </a:r>
            <a:r>
              <a:rPr lang="en-GB" sz="1200" kern="1200" smtClean="0">
                <a:solidFill>
                  <a:schemeClr val="tx1"/>
                </a:solidFill>
                <a:effectLst/>
                <a:latin typeface="+mn-lt"/>
                <a:ea typeface="+mn-ea"/>
                <a:cs typeface="+mn-cs"/>
              </a:rPr>
              <a:t>Patients </a:t>
            </a:r>
            <a:r>
              <a:rPr lang="en-GB" sz="1200" kern="1200" dirty="0" smtClean="0">
                <a:solidFill>
                  <a:schemeClr val="tx1"/>
                </a:solidFill>
                <a:effectLst/>
                <a:latin typeface="+mn-lt"/>
                <a:ea typeface="+mn-ea"/>
                <a:cs typeface="+mn-cs"/>
              </a:rPr>
              <a:t>in the intervention group will also receive a low dose inotrope infusion either Dobutamine or dopexamine</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during</a:t>
            </a:r>
            <a:r>
              <a:rPr lang="en-GB" sz="1200" kern="1200" baseline="0" dirty="0" smtClean="0">
                <a:solidFill>
                  <a:schemeClr val="tx1"/>
                </a:solidFill>
                <a:effectLst/>
                <a:latin typeface="+mn-lt"/>
                <a:ea typeface="+mn-ea"/>
                <a:cs typeface="+mn-cs"/>
              </a:rPr>
              <a:t> the intervention period</a:t>
            </a:r>
            <a:r>
              <a:rPr lang="en-GB" sz="1200" kern="1200" smtClean="0">
                <a:solidFill>
                  <a:schemeClr val="tx1"/>
                </a:solidFill>
                <a:effectLst/>
                <a:latin typeface="+mn-lt"/>
                <a:ea typeface="+mn-ea"/>
                <a:cs typeface="+mn-cs"/>
              </a:rPr>
              <a:t>. </a:t>
            </a:r>
            <a:r>
              <a:rPr lang="en-GB" smtClean="0"/>
              <a:t>Further</a:t>
            </a:r>
            <a:r>
              <a:rPr lang="en-GB" baseline="0" smtClean="0"/>
              <a:t> </a:t>
            </a:r>
            <a:r>
              <a:rPr lang="en-GB" baseline="0" dirty="0" smtClean="0"/>
              <a:t>details on the intervention is provided in our SOP. </a:t>
            </a:r>
            <a:r>
              <a:rPr lang="en-GB" sz="1200" kern="1200" dirty="0" smtClean="0">
                <a:solidFill>
                  <a:schemeClr val="tx1"/>
                </a:solidFill>
                <a:effectLst/>
                <a:latin typeface="+mn-lt"/>
                <a:ea typeface="+mn-ea"/>
                <a:cs typeface="+mn-cs"/>
              </a:rPr>
              <a:t>If monitoring has been used for less than 80% of the intervention period this meets the definition of a protocol deviation and should be reported as such. </a:t>
            </a:r>
          </a:p>
        </p:txBody>
      </p:sp>
      <p:sp>
        <p:nvSpPr>
          <p:cNvPr id="4" name="Slide Number Placeholder 3"/>
          <p:cNvSpPr>
            <a:spLocks noGrp="1"/>
          </p:cNvSpPr>
          <p:nvPr>
            <p:ph type="sldNum" sz="quarter" idx="10"/>
          </p:nvPr>
        </p:nvSpPr>
        <p:spPr/>
        <p:txBody>
          <a:bodyPr/>
          <a:lstStyle/>
          <a:p>
            <a:fld id="{78367083-E7D7-4488-A82F-B49360CA5645}" type="slidenum">
              <a:rPr lang="en-GB" smtClean="0"/>
              <a:pPr/>
              <a:t>13</a:t>
            </a:fld>
            <a:endParaRPr lang="en-GB" dirty="0"/>
          </a:p>
        </p:txBody>
      </p:sp>
    </p:spTree>
    <p:extLst>
      <p:ext uri="{BB962C8B-B14F-4D97-AF65-F5344CB8AC3E}">
        <p14:creationId xmlns:p14="http://schemas.microsoft.com/office/powerpoint/2010/main" val="20517234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Handout – laminate</a:t>
            </a:r>
          </a:p>
          <a:p>
            <a:r>
              <a:rPr lang="en-GB" dirty="0" smtClean="0"/>
              <a:t>Haemodynamic algorithm. </a:t>
            </a:r>
          </a:p>
        </p:txBody>
      </p:sp>
      <p:sp>
        <p:nvSpPr>
          <p:cNvPr id="4" name="Slide Number Placeholder 3"/>
          <p:cNvSpPr>
            <a:spLocks noGrp="1"/>
          </p:cNvSpPr>
          <p:nvPr>
            <p:ph type="sldNum" sz="quarter" idx="10"/>
          </p:nvPr>
        </p:nvSpPr>
        <p:spPr/>
        <p:txBody>
          <a:bodyPr/>
          <a:lstStyle/>
          <a:p>
            <a:fld id="{78367083-E7D7-4488-A82F-B49360CA5645}" type="slidenum">
              <a:rPr lang="en-GB" smtClean="0"/>
              <a:pPr/>
              <a:t>14</a:t>
            </a:fld>
            <a:endParaRPr lang="en-GB" dirty="0"/>
          </a:p>
        </p:txBody>
      </p:sp>
    </p:spTree>
    <p:extLst>
      <p:ext uri="{BB962C8B-B14F-4D97-AF65-F5344CB8AC3E}">
        <p14:creationId xmlns:p14="http://schemas.microsoft.com/office/powerpoint/2010/main" val="27576922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smtClean="0">
                <a:solidFill>
                  <a:schemeClr val="tx1"/>
                </a:solidFill>
                <a:latin typeface="+mn-lt"/>
                <a:ea typeface="+mn-ea"/>
                <a:cs typeface="+mn-cs"/>
              </a:rPr>
              <a:t>Patients will be managed by the care team according to usual practice. </a:t>
            </a:r>
            <a:r>
              <a:rPr lang="en-GB" sz="1200" b="1" i="0" u="none" strike="noStrike" kern="1200" baseline="0" dirty="0" smtClean="0">
                <a:solidFill>
                  <a:schemeClr val="tx1"/>
                </a:solidFill>
                <a:latin typeface="+mn-lt"/>
                <a:ea typeface="+mn-ea"/>
                <a:cs typeface="+mn-cs"/>
              </a:rPr>
              <a:t>Patients should not be randomised if the clinician intends to use cardiac output monitoring regardless of study group allocation</a:t>
            </a:r>
            <a:r>
              <a:rPr lang="en-GB" sz="1200" b="0" i="0" u="none" strike="noStrike" kern="1200" baseline="0" dirty="0" smtClean="0">
                <a:solidFill>
                  <a:schemeClr val="tx1"/>
                </a:solidFill>
                <a:latin typeface="+mn-lt"/>
                <a:ea typeface="+mn-ea"/>
                <a:cs typeface="+mn-cs"/>
              </a:rPr>
              <a:t>; this is considered ‘clinician refusal’ and is a specific exclusion criteria.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smtClean="0">
                <a:solidFill>
                  <a:schemeClr val="tx1"/>
                </a:solidFill>
                <a:latin typeface="+mn-lt"/>
                <a:ea typeface="+mn-ea"/>
                <a:cs typeface="+mn-cs"/>
              </a:rPr>
              <a:t>However, clinical staff are free to request cardiac output monitoring if this is required to inform the treatment of a patient who becomes critically ill (e.g. because of severe haemorrhage) during the trial intervention period. In this situation a protocol deviation form will be completed. </a:t>
            </a:r>
            <a:endParaRPr lang="en-GB" dirty="0" smtClean="0"/>
          </a:p>
        </p:txBody>
      </p:sp>
      <p:sp>
        <p:nvSpPr>
          <p:cNvPr id="4" name="Slide Number Placeholder 3"/>
          <p:cNvSpPr>
            <a:spLocks noGrp="1"/>
          </p:cNvSpPr>
          <p:nvPr>
            <p:ph type="sldNum" sz="quarter" idx="10"/>
          </p:nvPr>
        </p:nvSpPr>
        <p:spPr/>
        <p:txBody>
          <a:bodyPr/>
          <a:lstStyle/>
          <a:p>
            <a:fld id="{78367083-E7D7-4488-A82F-B49360CA5645}" type="slidenum">
              <a:rPr lang="en-GB" smtClean="0"/>
              <a:pPr/>
              <a:t>15</a:t>
            </a:fld>
            <a:endParaRPr lang="en-GB" dirty="0"/>
          </a:p>
        </p:txBody>
      </p:sp>
    </p:spTree>
    <p:extLst>
      <p:ext uri="{BB962C8B-B14F-4D97-AF65-F5344CB8AC3E}">
        <p14:creationId xmlns:p14="http://schemas.microsoft.com/office/powerpoint/2010/main" val="42067982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Discuss why infection and give</a:t>
            </a:r>
            <a:r>
              <a:rPr lang="en-GB" baseline="0" dirty="0" smtClean="0"/>
              <a:t> examples</a:t>
            </a:r>
            <a:endParaRPr lang="en-GB" dirty="0" smtClean="0"/>
          </a:p>
        </p:txBody>
      </p:sp>
      <p:sp>
        <p:nvSpPr>
          <p:cNvPr id="4" name="Slide Number Placeholder 3"/>
          <p:cNvSpPr>
            <a:spLocks noGrp="1"/>
          </p:cNvSpPr>
          <p:nvPr>
            <p:ph type="sldNum" sz="quarter" idx="10"/>
          </p:nvPr>
        </p:nvSpPr>
        <p:spPr/>
        <p:txBody>
          <a:bodyPr/>
          <a:lstStyle/>
          <a:p>
            <a:fld id="{78367083-E7D7-4488-A82F-B49360CA5645}" type="slidenum">
              <a:rPr lang="en-GB" smtClean="0"/>
              <a:pPr/>
              <a:t>16</a:t>
            </a:fld>
            <a:endParaRPr lang="en-GB" dirty="0"/>
          </a:p>
        </p:txBody>
      </p:sp>
    </p:spTree>
    <p:extLst>
      <p:ext uri="{BB962C8B-B14F-4D97-AF65-F5344CB8AC3E}">
        <p14:creationId xmlns:p14="http://schemas.microsoft.com/office/powerpoint/2010/main" val="11286482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All</a:t>
            </a:r>
            <a:r>
              <a:rPr lang="en-GB" baseline="0" dirty="0" smtClean="0"/>
              <a:t> patients should be followed up throughout the duration of their hospital stay. Primary and secondary outcome data will be collected at 30 and 180 days. We think the best way to collection this information would be by directly speaking to the patient, followed by a contact to the GP and then checking the patient’s hospital records. We also need to speak with the patient to collect the </a:t>
            </a:r>
            <a:r>
              <a:rPr lang="en-GB" dirty="0" smtClean="0"/>
              <a:t>EQ-5D(3L) standardised health status questionnaire required for our health economics</a:t>
            </a:r>
            <a:r>
              <a:rPr lang="en-GB" baseline="0" dirty="0" smtClean="0"/>
              <a:t> analysis. </a:t>
            </a:r>
            <a:r>
              <a:rPr lang="en-GB" dirty="0" smtClean="0"/>
              <a:t>All</a:t>
            </a:r>
            <a:r>
              <a:rPr lang="en-GB" baseline="0" dirty="0" smtClean="0"/>
              <a:t> SAEs should  be recorded within the 30 day f/up.</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Simple descriptive profile and index value for health status. Ask the patient each question on the list and record the appropriate answer on the CRF.</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78367083-E7D7-4488-A82F-B49360CA5645}" type="slidenum">
              <a:rPr lang="en-GB" smtClean="0"/>
              <a:pPr/>
              <a:t>17</a:t>
            </a:fld>
            <a:endParaRPr lang="en-GB" dirty="0"/>
          </a:p>
        </p:txBody>
      </p:sp>
    </p:spTree>
    <p:extLst>
      <p:ext uri="{BB962C8B-B14F-4D97-AF65-F5344CB8AC3E}">
        <p14:creationId xmlns:p14="http://schemas.microsoft.com/office/powerpoint/2010/main" val="12078712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Data should always be documented in the research notes so they don’t get lost.</a:t>
            </a:r>
            <a:r>
              <a:rPr lang="en-GB" baseline="0" dirty="0" smtClean="0"/>
              <a:t> Monitor should be able to reproduce CRF from patient notes (both eCRF and paper).</a:t>
            </a:r>
          </a:p>
          <a:p>
            <a:endParaRPr lang="en-GB" baseline="0" dirty="0" smtClean="0"/>
          </a:p>
          <a:p>
            <a:r>
              <a:rPr lang="en-GB" baseline="0" dirty="0" smtClean="0"/>
              <a:t>Data Entry Timeline – we recommend on the same day, but at least within a week or before the patient is discharged. </a:t>
            </a:r>
            <a:endParaRPr lang="en-GB" dirty="0"/>
          </a:p>
        </p:txBody>
      </p:sp>
      <p:sp>
        <p:nvSpPr>
          <p:cNvPr id="4" name="Slide Number Placeholder 3"/>
          <p:cNvSpPr>
            <a:spLocks noGrp="1"/>
          </p:cNvSpPr>
          <p:nvPr>
            <p:ph type="sldNum" sz="quarter" idx="10"/>
          </p:nvPr>
        </p:nvSpPr>
        <p:spPr/>
        <p:txBody>
          <a:bodyPr/>
          <a:lstStyle/>
          <a:p>
            <a:fld id="{78367083-E7D7-4488-A82F-B49360CA5645}" type="slidenum">
              <a:rPr lang="en-GB" smtClean="0"/>
              <a:pPr/>
              <a:t>19</a:t>
            </a:fld>
            <a:endParaRPr lang="en-GB" dirty="0"/>
          </a:p>
        </p:txBody>
      </p:sp>
    </p:spTree>
    <p:extLst>
      <p:ext uri="{BB962C8B-B14F-4D97-AF65-F5344CB8AC3E}">
        <p14:creationId xmlns:p14="http://schemas.microsoft.com/office/powerpoint/2010/main" val="37634985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It would be sensible to keep a log of the investigator</a:t>
            </a:r>
            <a:r>
              <a:rPr lang="en-US" baseline="0" dirty="0" smtClean="0"/>
              <a:t> that randomises +/- helps with the trial intervention, so that the follow up can be done by a team member who is unaware of trial group allocation.</a:t>
            </a:r>
            <a:endParaRPr lang="en-US" dirty="0" smtClean="0"/>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That this is an open-label trial, however, procedures are in place to minimise the possibility of bias arising because research staff become aware of treatment group allocation. There is a field in the CRF which will be used to assess the possibility of observer bias. </a:t>
            </a:r>
          </a:p>
          <a:p>
            <a:endParaRPr lang="en-GB" dirty="0"/>
          </a:p>
        </p:txBody>
      </p:sp>
      <p:sp>
        <p:nvSpPr>
          <p:cNvPr id="4" name="Slide Number Placeholder 3"/>
          <p:cNvSpPr>
            <a:spLocks noGrp="1"/>
          </p:cNvSpPr>
          <p:nvPr>
            <p:ph type="sldNum" sz="quarter" idx="10"/>
          </p:nvPr>
        </p:nvSpPr>
        <p:spPr/>
        <p:txBody>
          <a:bodyPr/>
          <a:lstStyle/>
          <a:p>
            <a:fld id="{78367083-E7D7-4488-A82F-B49360CA5645}" type="slidenum">
              <a:rPr lang="en-GB" smtClean="0"/>
              <a:pPr/>
              <a:t>20</a:t>
            </a:fld>
            <a:endParaRPr lang="en-GB" dirty="0"/>
          </a:p>
        </p:txBody>
      </p:sp>
    </p:spTree>
    <p:extLst>
      <p:ext uri="{BB962C8B-B14F-4D97-AF65-F5344CB8AC3E}">
        <p14:creationId xmlns:p14="http://schemas.microsoft.com/office/powerpoint/2010/main" val="3094723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a:t>
            </a:r>
            <a:r>
              <a:rPr lang="en-GB" baseline="0" dirty="0" smtClean="0"/>
              <a:t> are some key contacts on the trial. For any trial related queries please email .</a:t>
            </a:r>
          </a:p>
          <a:p>
            <a:endParaRPr lang="en-GB" baseline="0" dirty="0" smtClean="0"/>
          </a:p>
          <a:p>
            <a:r>
              <a:rPr lang="en-GB" baseline="0" dirty="0" smtClean="0"/>
              <a:t>Updates on the trial can also be found on the trial website along with all the study documentation and we are also on twitter.</a:t>
            </a:r>
          </a:p>
          <a:p>
            <a:endParaRPr lang="en-GB" baseline="0" dirty="0" smtClean="0"/>
          </a:p>
          <a:p>
            <a:r>
              <a:rPr lang="en-GB" baseline="0" dirty="0" smtClean="0"/>
              <a:t> </a:t>
            </a:r>
            <a:endParaRPr lang="en-GB" dirty="0"/>
          </a:p>
        </p:txBody>
      </p:sp>
      <p:sp>
        <p:nvSpPr>
          <p:cNvPr id="4" name="Slide Number Placeholder 3"/>
          <p:cNvSpPr>
            <a:spLocks noGrp="1"/>
          </p:cNvSpPr>
          <p:nvPr>
            <p:ph type="sldNum" sz="quarter" idx="10"/>
          </p:nvPr>
        </p:nvSpPr>
        <p:spPr/>
        <p:txBody>
          <a:bodyPr/>
          <a:lstStyle/>
          <a:p>
            <a:fld id="{78367083-E7D7-4488-A82F-B49360CA5645}" type="slidenum">
              <a:rPr lang="en-GB" smtClean="0"/>
              <a:pPr/>
              <a:t>2</a:t>
            </a:fld>
            <a:endParaRPr lang="en-GB" dirty="0"/>
          </a:p>
        </p:txBody>
      </p:sp>
    </p:spTree>
    <p:extLst>
      <p:ext uri="{BB962C8B-B14F-4D97-AF65-F5344CB8AC3E}">
        <p14:creationId xmlns:p14="http://schemas.microsoft.com/office/powerpoint/2010/main" val="17712984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that this is an open-label trial, however, procedures are in place to minimise the possibility of bias arising because research staff become aware of treatment group allocation. There is a field in the CRF which will be used to assess the possibility of observer bias. </a:t>
            </a:r>
            <a:endParaRPr lang="en-GB" dirty="0"/>
          </a:p>
        </p:txBody>
      </p:sp>
      <p:sp>
        <p:nvSpPr>
          <p:cNvPr id="4" name="Slide Number Placeholder 3"/>
          <p:cNvSpPr>
            <a:spLocks noGrp="1"/>
          </p:cNvSpPr>
          <p:nvPr>
            <p:ph type="sldNum" sz="quarter" idx="10"/>
          </p:nvPr>
        </p:nvSpPr>
        <p:spPr/>
        <p:txBody>
          <a:bodyPr/>
          <a:lstStyle/>
          <a:p>
            <a:fld id="{78367083-E7D7-4488-A82F-B49360CA5645}" type="slidenum">
              <a:rPr lang="en-GB" smtClean="0"/>
              <a:pPr/>
              <a:t>21</a:t>
            </a:fld>
            <a:endParaRPr lang="en-GB" dirty="0"/>
          </a:p>
        </p:txBody>
      </p:sp>
    </p:spTree>
    <p:extLst>
      <p:ext uri="{BB962C8B-B14F-4D97-AF65-F5344CB8AC3E}">
        <p14:creationId xmlns:p14="http://schemas.microsoft.com/office/powerpoint/2010/main" val="10282389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solidFill>
                  <a:srgbClr val="000099"/>
                </a:solidFill>
                <a:latin typeface="Arial" charset="0"/>
              </a:rPr>
              <a:t>Record</a:t>
            </a:r>
            <a:r>
              <a:rPr lang="en-GB" baseline="0" dirty="0" smtClean="0">
                <a:solidFill>
                  <a:srgbClr val="000099"/>
                </a:solidFill>
                <a:latin typeface="Arial" charset="0"/>
              </a:rPr>
              <a:t> in the CRF supplementary form – protocol deviations.</a:t>
            </a:r>
            <a:endParaRPr lang="en-GB" dirty="0" smtClean="0">
              <a:solidFill>
                <a:srgbClr val="000099"/>
              </a:solidFill>
              <a:latin typeface="Arial" charset="0"/>
            </a:endParaRPr>
          </a:p>
          <a:p>
            <a:endParaRPr lang="en-GB" dirty="0"/>
          </a:p>
        </p:txBody>
      </p:sp>
      <p:sp>
        <p:nvSpPr>
          <p:cNvPr id="4" name="Slide Number Placeholder 3"/>
          <p:cNvSpPr>
            <a:spLocks noGrp="1"/>
          </p:cNvSpPr>
          <p:nvPr>
            <p:ph type="sldNum" sz="quarter" idx="10"/>
          </p:nvPr>
        </p:nvSpPr>
        <p:spPr/>
        <p:txBody>
          <a:bodyPr/>
          <a:lstStyle/>
          <a:p>
            <a:fld id="{78367083-E7D7-4488-A82F-B49360CA5645}" type="slidenum">
              <a:rPr lang="en-GB" smtClean="0"/>
              <a:pPr/>
              <a:t>22</a:t>
            </a:fld>
            <a:endParaRPr lang="en-GB" dirty="0"/>
          </a:p>
        </p:txBody>
      </p:sp>
    </p:spTree>
    <p:extLst>
      <p:ext uri="{BB962C8B-B14F-4D97-AF65-F5344CB8AC3E}">
        <p14:creationId xmlns:p14="http://schemas.microsoft.com/office/powerpoint/2010/main" val="395572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Withdrawal from the study will</a:t>
            </a:r>
            <a:r>
              <a:rPr lang="en-US" baseline="0" dirty="0" smtClean="0"/>
              <a:t> be defined by no data collection taking place past the point of withdrawal.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Participants must be asked whether we can still use data up to that date, or whether they would like their data removed from the database.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Patients should be encouraged to allow their data to continue to be collected following withdrawal</a:t>
            </a:r>
            <a:r>
              <a:rPr lang="en-US" baseline="0" dirty="0" smtClean="0"/>
              <a:t> – although obviously they are, of course, allowed to refuse this.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a patient is found</a:t>
            </a:r>
            <a:r>
              <a:rPr lang="en-US" baseline="0" dirty="0" smtClean="0"/>
              <a:t> to be ineligible following randomisation, discontinuation form must be completed to that effect.</a:t>
            </a:r>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78367083-E7D7-4488-A82F-B49360CA5645}" type="slidenum">
              <a:rPr lang="en-GB" smtClean="0"/>
              <a:pPr/>
              <a:t>23</a:t>
            </a:fld>
            <a:endParaRPr lang="en-GB" dirty="0"/>
          </a:p>
        </p:txBody>
      </p:sp>
    </p:spTree>
    <p:extLst>
      <p:ext uri="{BB962C8B-B14F-4D97-AF65-F5344CB8AC3E}">
        <p14:creationId xmlns:p14="http://schemas.microsoft.com/office/powerpoint/2010/main" val="23866279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a:t>
            </a:r>
            <a:r>
              <a:rPr lang="en-US" baseline="0" dirty="0" smtClean="0"/>
              <a:t> an adverse event to be classified as serious, it must meet one of the above criteria. </a:t>
            </a:r>
          </a:p>
          <a:p>
            <a:endParaRPr lang="en-US" baseline="0" dirty="0" smtClean="0"/>
          </a:p>
          <a:p>
            <a:r>
              <a:rPr lang="en-US" baseline="0" dirty="0" smtClean="0"/>
              <a:t>If one of the above criteria is met, and the AE has been assessed by the PI as probably or definitely caused by OPTIMSE, please record as appropriate on the adverse event form and notify the OPTIMSE trial coordinating centre by email within 24 hours of becoming aware of the event. Please use the patient’s trial number and do not include patient identifiable information.</a:t>
            </a:r>
          </a:p>
          <a:p>
            <a:endParaRPr lang="en-US" baseline="0" dirty="0" smtClean="0"/>
          </a:p>
          <a:p>
            <a:r>
              <a:rPr lang="en-US" baseline="0" dirty="0" smtClean="0"/>
              <a:t>Please also complete the online eCRF and submit for review. The CI will assess and discuss with the PI as required. </a:t>
            </a:r>
            <a:endParaRPr lang="en-US" dirty="0" smtClean="0"/>
          </a:p>
          <a:p>
            <a:endParaRPr lang="en-US" dirty="0" smtClean="0"/>
          </a:p>
          <a:p>
            <a:r>
              <a:rPr lang="en-US" dirty="0" smtClean="0"/>
              <a:t>Complete a separate form for each adverse event.</a:t>
            </a:r>
            <a:endParaRPr lang="en-GB" dirty="0"/>
          </a:p>
        </p:txBody>
      </p:sp>
      <p:sp>
        <p:nvSpPr>
          <p:cNvPr id="4" name="Slide Number Placeholder 3"/>
          <p:cNvSpPr>
            <a:spLocks noGrp="1"/>
          </p:cNvSpPr>
          <p:nvPr>
            <p:ph type="sldNum" sz="quarter" idx="10"/>
          </p:nvPr>
        </p:nvSpPr>
        <p:spPr/>
        <p:txBody>
          <a:bodyPr/>
          <a:lstStyle/>
          <a:p>
            <a:fld id="{78367083-E7D7-4488-A82F-B49360CA5645}" type="slidenum">
              <a:rPr lang="en-GB" smtClean="0"/>
              <a:pPr/>
              <a:t>24</a:t>
            </a:fld>
            <a:endParaRPr lang="en-GB" dirty="0"/>
          </a:p>
        </p:txBody>
      </p:sp>
    </p:spTree>
    <p:extLst>
      <p:ext uri="{BB962C8B-B14F-4D97-AF65-F5344CB8AC3E}">
        <p14:creationId xmlns:p14="http://schemas.microsoft.com/office/powerpoint/2010/main" val="7857178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a:t>
            </a:r>
            <a:r>
              <a:rPr lang="en-US" baseline="0" dirty="0" smtClean="0"/>
              <a:t> an adverse event to be classified as serious, it must meet one of the above criteria. </a:t>
            </a:r>
          </a:p>
          <a:p>
            <a:endParaRPr lang="en-US" baseline="0" dirty="0" smtClean="0"/>
          </a:p>
          <a:p>
            <a:r>
              <a:rPr lang="en-US" baseline="0" dirty="0" smtClean="0"/>
              <a:t>If one of the above criteria is met, and the AE has been assessed by the PI as probably or definitely caused by OPTIMSE, please record as appropriate on the adverse event form and notify the OPTIMSE trial coordinating centre by email within 24 hours of becoming aware of the event. Please use the patient’s trial number and do not include patient identifiable information.</a:t>
            </a:r>
          </a:p>
          <a:p>
            <a:endParaRPr lang="en-US" baseline="0" dirty="0" smtClean="0"/>
          </a:p>
          <a:p>
            <a:r>
              <a:rPr lang="en-US" baseline="0" dirty="0" smtClean="0"/>
              <a:t>Please also complete the online eCRF and submit for review. The CI will assess and discuss with the PI as required. </a:t>
            </a:r>
            <a:endParaRPr lang="en-US" dirty="0" smtClean="0"/>
          </a:p>
          <a:p>
            <a:endParaRPr lang="en-US" dirty="0" smtClean="0"/>
          </a:p>
          <a:p>
            <a:r>
              <a:rPr lang="en-US" dirty="0" smtClean="0"/>
              <a:t>Complete a separate form for each adverse event.</a:t>
            </a:r>
            <a:endParaRPr lang="en-GB" dirty="0"/>
          </a:p>
        </p:txBody>
      </p:sp>
      <p:sp>
        <p:nvSpPr>
          <p:cNvPr id="4" name="Slide Number Placeholder 3"/>
          <p:cNvSpPr>
            <a:spLocks noGrp="1"/>
          </p:cNvSpPr>
          <p:nvPr>
            <p:ph type="sldNum" sz="quarter" idx="10"/>
          </p:nvPr>
        </p:nvSpPr>
        <p:spPr/>
        <p:txBody>
          <a:bodyPr/>
          <a:lstStyle/>
          <a:p>
            <a:fld id="{78367083-E7D7-4488-A82F-B49360CA5645}" type="slidenum">
              <a:rPr lang="en-GB" smtClean="0"/>
              <a:pPr/>
              <a:t>25</a:t>
            </a:fld>
            <a:endParaRPr lang="en-GB" dirty="0"/>
          </a:p>
        </p:txBody>
      </p:sp>
    </p:spTree>
    <p:extLst>
      <p:ext uri="{BB962C8B-B14F-4D97-AF65-F5344CB8AC3E}">
        <p14:creationId xmlns:p14="http://schemas.microsoft.com/office/powerpoint/2010/main" val="9279622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will</a:t>
            </a:r>
            <a:r>
              <a:rPr lang="en-US" baseline="0" dirty="0" smtClean="0"/>
              <a:t> be keeping patient identifiable information on the study database, which is encrypted in line with NHS requirements.</a:t>
            </a:r>
          </a:p>
          <a:p>
            <a:endParaRPr lang="en-US" baseline="0" dirty="0" smtClean="0"/>
          </a:p>
          <a:p>
            <a:r>
              <a:rPr lang="en-US" baseline="0" dirty="0" smtClean="0"/>
              <a:t>Please don’t send patient identifiable information by email as we do not have a secure email account. Always identify trial participants by trial number.</a:t>
            </a:r>
            <a:endParaRPr lang="en-GB" dirty="0" smtClean="0"/>
          </a:p>
          <a:p>
            <a:endParaRPr lang="en-GB" dirty="0"/>
          </a:p>
        </p:txBody>
      </p:sp>
      <p:sp>
        <p:nvSpPr>
          <p:cNvPr id="4" name="Slide Number Placeholder 3"/>
          <p:cNvSpPr>
            <a:spLocks noGrp="1"/>
          </p:cNvSpPr>
          <p:nvPr>
            <p:ph type="sldNum" sz="quarter" idx="10"/>
          </p:nvPr>
        </p:nvSpPr>
        <p:spPr/>
        <p:txBody>
          <a:bodyPr/>
          <a:lstStyle/>
          <a:p>
            <a:fld id="{78367083-E7D7-4488-A82F-B49360CA5645}" type="slidenum">
              <a:rPr lang="en-GB" smtClean="0"/>
              <a:pPr/>
              <a:t>26</a:t>
            </a:fld>
            <a:endParaRPr lang="en-GB" dirty="0"/>
          </a:p>
        </p:txBody>
      </p:sp>
    </p:spTree>
    <p:extLst>
      <p:ext uri="{BB962C8B-B14F-4D97-AF65-F5344CB8AC3E}">
        <p14:creationId xmlns:p14="http://schemas.microsoft.com/office/powerpoint/2010/main" val="9603168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SDV = source data verification. </a:t>
            </a:r>
          </a:p>
          <a:p>
            <a:endParaRPr lang="en-GB" dirty="0" smtClean="0"/>
          </a:p>
          <a:p>
            <a:r>
              <a:rPr lang="en-GB" dirty="0" smtClean="0"/>
              <a:t>Before</a:t>
            </a:r>
            <a:r>
              <a:rPr lang="en-GB" baseline="0" dirty="0" smtClean="0"/>
              <a:t> the visit we will let you know which patients will be reviewed, to allow you to request patient notes etc.</a:t>
            </a:r>
            <a:endParaRPr lang="en-GB" dirty="0"/>
          </a:p>
        </p:txBody>
      </p:sp>
      <p:sp>
        <p:nvSpPr>
          <p:cNvPr id="4" name="Slide Number Placeholder 3"/>
          <p:cNvSpPr>
            <a:spLocks noGrp="1"/>
          </p:cNvSpPr>
          <p:nvPr>
            <p:ph type="sldNum" sz="quarter" idx="10"/>
          </p:nvPr>
        </p:nvSpPr>
        <p:spPr/>
        <p:txBody>
          <a:bodyPr/>
          <a:lstStyle/>
          <a:p>
            <a:fld id="{78367083-E7D7-4488-A82F-B49360CA5645}" type="slidenum">
              <a:rPr lang="en-GB" smtClean="0"/>
              <a:pPr/>
              <a:t>27</a:t>
            </a:fld>
            <a:endParaRPr lang="en-GB" dirty="0"/>
          </a:p>
        </p:txBody>
      </p:sp>
    </p:spTree>
    <p:extLst>
      <p:ext uri="{BB962C8B-B14F-4D97-AF65-F5344CB8AC3E}">
        <p14:creationId xmlns:p14="http://schemas.microsoft.com/office/powerpoint/2010/main" val="26176939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Screening</a:t>
            </a:r>
            <a:r>
              <a:rPr lang="en-US" baseline="0" dirty="0" smtClean="0"/>
              <a:t> log must be completed as part of the screening process for OPTIMISE II. There will be a form within the database to complete with summary information. Either keep paper or electronic log with patient details at sites.</a:t>
            </a:r>
          </a:p>
          <a:p>
            <a:endParaRPr lang="en-US" baseline="0" dirty="0" smtClean="0"/>
          </a:p>
          <a:p>
            <a:r>
              <a:rPr lang="en-US" baseline="0" dirty="0" smtClean="0"/>
              <a:t>Please complete either paper or electronic screening log each time pre-assessment clinic/ theatre lists are checked.</a:t>
            </a:r>
          </a:p>
          <a:p>
            <a:endParaRPr lang="en-US" baseline="0" dirty="0" smtClean="0"/>
          </a:p>
          <a:p>
            <a:r>
              <a:rPr lang="en-US" baseline="0" dirty="0" smtClean="0"/>
              <a:t>Enrolment log to be completed for each patient enrolled on the trial. </a:t>
            </a:r>
          </a:p>
          <a:p>
            <a:endParaRPr lang="en-GB" dirty="0" smtClean="0"/>
          </a:p>
          <a:p>
            <a:r>
              <a:rPr lang="en-GB" dirty="0" smtClean="0"/>
              <a:t>You should have received or about to shortly receive your Investigator site file, this contains all trial related documentation.  Any new documents/correspondence will be sent to you by the trial management team and should be filed in the applicable section.  If you are missing anything from your file please let the OPTIMISE II Trial manager know so this can be rectified. </a:t>
            </a:r>
          </a:p>
          <a:p>
            <a:endParaRPr lang="en-GB" dirty="0" smtClean="0"/>
          </a:p>
          <a:p>
            <a:r>
              <a:rPr lang="en-GB" dirty="0" smtClean="0"/>
              <a:t>Inside the Investigator site file is a delegation log which must be signed by the OPTIMISE II investigators including research team members who are working on the trial.  Once this is completed a copy should be sent to the OPTIMISE</a:t>
            </a:r>
            <a:r>
              <a:rPr lang="en-GB" baseline="0" dirty="0" smtClean="0"/>
              <a:t> II</a:t>
            </a:r>
            <a:r>
              <a:rPr lang="en-GB" dirty="0" smtClean="0"/>
              <a:t> trial manager for their records.  If any members of your team should leave or any new staff join your team the delegation log should be updated accordingly</a:t>
            </a:r>
            <a:r>
              <a:rPr lang="en-GB" baseline="0" dirty="0" smtClean="0"/>
              <a:t> and a new photocopy sent.</a:t>
            </a:r>
          </a:p>
          <a:p>
            <a:endParaRPr lang="en-GB" dirty="0" smtClean="0"/>
          </a:p>
          <a:p>
            <a:r>
              <a:rPr lang="en-GB" dirty="0" smtClean="0"/>
              <a:t>There are a small number of standard operating procedures (SOPs) that must be read by each of these investigators too, they must sign off the OPTIMISE II SOP training log to confirm these have been read and understood. </a:t>
            </a:r>
          </a:p>
          <a:p>
            <a:endParaRPr lang="en-GB" dirty="0" smtClean="0"/>
          </a:p>
          <a:p>
            <a:r>
              <a:rPr lang="en-GB" dirty="0" smtClean="0"/>
              <a:t>Copies of all GCPs and CVs should also be filed in the investigator site file (ISF).</a:t>
            </a:r>
          </a:p>
        </p:txBody>
      </p:sp>
      <p:sp>
        <p:nvSpPr>
          <p:cNvPr id="4" name="Slide Number Placeholder 3"/>
          <p:cNvSpPr>
            <a:spLocks noGrp="1"/>
          </p:cNvSpPr>
          <p:nvPr>
            <p:ph type="sldNum" sz="quarter" idx="10"/>
          </p:nvPr>
        </p:nvSpPr>
        <p:spPr/>
        <p:txBody>
          <a:bodyPr/>
          <a:lstStyle/>
          <a:p>
            <a:fld id="{78367083-E7D7-4488-A82F-B49360CA5645}" type="slidenum">
              <a:rPr lang="en-GB" smtClean="0"/>
              <a:pPr/>
              <a:t>28</a:t>
            </a:fld>
            <a:endParaRPr lang="en-GB" dirty="0"/>
          </a:p>
        </p:txBody>
      </p:sp>
    </p:spTree>
    <p:extLst>
      <p:ext uri="{BB962C8B-B14F-4D97-AF65-F5344CB8AC3E}">
        <p14:creationId xmlns:p14="http://schemas.microsoft.com/office/powerpoint/2010/main" val="7854695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78367083-E7D7-4488-A82F-B49360CA5645}" type="slidenum">
              <a:rPr lang="en-GB" smtClean="0"/>
              <a:pPr/>
              <a:t>29</a:t>
            </a:fld>
            <a:endParaRPr lang="en-GB" dirty="0"/>
          </a:p>
        </p:txBody>
      </p:sp>
    </p:spTree>
    <p:extLst>
      <p:ext uri="{BB962C8B-B14F-4D97-AF65-F5344CB8AC3E}">
        <p14:creationId xmlns:p14="http://schemas.microsoft.com/office/powerpoint/2010/main" val="23816303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Unfortunately cancellations on the day of surgery are common. However, i</a:t>
            </a:r>
            <a:r>
              <a:rPr lang="en-GB" dirty="0" smtClean="0"/>
              <a:t>t</a:t>
            </a:r>
            <a:r>
              <a:rPr lang="en-GB" baseline="0" dirty="0" smtClean="0"/>
              <a:t> is very important to avoid randomising patients that don’t go on to have surgery. Please only randomise the patient once you are certain that surgery will go ahead e.g. when the patient is in the anaesthetic room on the day of surgery.</a:t>
            </a:r>
            <a:endParaRPr lang="en-GB" dirty="0" smtClean="0"/>
          </a:p>
          <a:p>
            <a:endParaRPr lang="en-GB" dirty="0" smtClean="0"/>
          </a:p>
          <a:p>
            <a:r>
              <a:rPr lang="en-GB" dirty="0" smtClean="0"/>
              <a:t>Randomisation criteria – If</a:t>
            </a:r>
            <a:r>
              <a:rPr lang="en-GB" baseline="0" dirty="0" smtClean="0"/>
              <a:t> multiple procedure categories apply, p</a:t>
            </a:r>
            <a:r>
              <a:rPr lang="en-GB" dirty="0" smtClean="0"/>
              <a:t>lease</a:t>
            </a:r>
            <a:r>
              <a:rPr lang="en-GB" baseline="0" dirty="0" smtClean="0"/>
              <a:t> use the s</a:t>
            </a:r>
            <a:r>
              <a:rPr lang="en-GB" dirty="0" smtClean="0"/>
              <a:t>ingle most appropriate procedure category.</a:t>
            </a:r>
          </a:p>
          <a:p>
            <a:endParaRPr lang="en-GB" dirty="0" smtClean="0"/>
          </a:p>
          <a:p>
            <a:r>
              <a:rPr lang="en-GB" dirty="0" smtClean="0"/>
              <a:t>Nee</a:t>
            </a:r>
          </a:p>
        </p:txBody>
      </p:sp>
      <p:sp>
        <p:nvSpPr>
          <p:cNvPr id="4" name="Slide Number Placeholder 3"/>
          <p:cNvSpPr>
            <a:spLocks noGrp="1"/>
          </p:cNvSpPr>
          <p:nvPr>
            <p:ph type="sldNum" sz="quarter" idx="10"/>
          </p:nvPr>
        </p:nvSpPr>
        <p:spPr/>
        <p:txBody>
          <a:bodyPr/>
          <a:lstStyle/>
          <a:p>
            <a:fld id="{78367083-E7D7-4488-A82F-B49360CA5645}" type="slidenum">
              <a:rPr lang="en-GB" smtClean="0"/>
              <a:pPr/>
              <a:t>30</a:t>
            </a:fld>
            <a:endParaRPr lang="en-GB" dirty="0"/>
          </a:p>
        </p:txBody>
      </p:sp>
    </p:spTree>
    <p:extLst>
      <p:ext uri="{BB962C8B-B14F-4D97-AF65-F5344CB8AC3E}">
        <p14:creationId xmlns:p14="http://schemas.microsoft.com/office/powerpoint/2010/main" val="4023267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Post-operative complications are a common occurrence among patients undergoing major gastrointestinal surgery often leading to increased</a:t>
            </a:r>
            <a:r>
              <a:rPr lang="en-GB" sz="1200" kern="1200" baseline="0" dirty="0" smtClean="0">
                <a:solidFill>
                  <a:schemeClr val="tx1"/>
                </a:solidFill>
                <a:effectLst/>
                <a:latin typeface="+mn-lt"/>
                <a:ea typeface="+mn-ea"/>
                <a:cs typeface="+mn-cs"/>
              </a:rPr>
              <a:t> length of hospital stay and reduced long-term survival and quality of life</a:t>
            </a:r>
            <a:r>
              <a:rPr lang="en-GB" sz="1200" kern="1200" dirty="0" smtClean="0">
                <a:solidFill>
                  <a:schemeClr val="tx1"/>
                </a:solidFill>
                <a:effectLst/>
                <a:latin typeface="+mn-lt"/>
                <a:ea typeface="+mn-ea"/>
                <a:cs typeface="+mn-cs"/>
              </a:rPr>
              <a:t>. As a result any kind of improvement in </a:t>
            </a:r>
            <a:r>
              <a:rPr lang="en-US" sz="1200" kern="1200" dirty="0" smtClean="0">
                <a:solidFill>
                  <a:schemeClr val="tx1"/>
                </a:solidFill>
                <a:effectLst/>
                <a:latin typeface="+mn-lt"/>
                <a:ea typeface="+mn-ea"/>
                <a:cs typeface="+mn-cs"/>
              </a:rPr>
              <a:t>peri-operative care may therefore have substantial impact on the</a:t>
            </a:r>
            <a:r>
              <a:rPr lang="en-US" sz="1200" kern="1200" baseline="0" dirty="0" smtClean="0">
                <a:solidFill>
                  <a:schemeClr val="tx1"/>
                </a:solidFill>
                <a:effectLst/>
                <a:latin typeface="+mn-lt"/>
                <a:ea typeface="+mn-ea"/>
                <a:cs typeface="+mn-cs"/>
              </a:rPr>
              <a:t> patient and </a:t>
            </a:r>
            <a:r>
              <a:rPr lang="en-US" sz="1200" kern="1200" dirty="0" smtClean="0">
                <a:solidFill>
                  <a:schemeClr val="tx1"/>
                </a:solidFill>
                <a:effectLst/>
                <a:latin typeface="+mn-lt"/>
                <a:ea typeface="+mn-ea"/>
                <a:cs typeface="+mn-cs"/>
              </a:rPr>
              <a:t>public health.</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78367083-E7D7-4488-A82F-B49360CA5645}" type="slidenum">
              <a:rPr lang="en-GB" smtClean="0"/>
              <a:pPr/>
              <a:t>3</a:t>
            </a:fld>
            <a:endParaRPr lang="en-GB" dirty="0"/>
          </a:p>
        </p:txBody>
      </p:sp>
    </p:spTree>
    <p:extLst>
      <p:ext uri="{BB962C8B-B14F-4D97-AF65-F5344CB8AC3E}">
        <p14:creationId xmlns:p14="http://schemas.microsoft.com/office/powerpoint/2010/main" val="19320831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8367083-E7D7-4488-A82F-B49360CA5645}" type="slidenum">
              <a:rPr lang="en-GB" smtClean="0"/>
              <a:pPr/>
              <a:t>31</a:t>
            </a:fld>
            <a:endParaRPr lang="en-GB" dirty="0"/>
          </a:p>
        </p:txBody>
      </p:sp>
    </p:spTree>
    <p:extLst>
      <p:ext uri="{BB962C8B-B14F-4D97-AF65-F5344CB8AC3E}">
        <p14:creationId xmlns:p14="http://schemas.microsoft.com/office/powerpoint/2010/main" val="4056093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One possible</a:t>
            </a:r>
            <a:r>
              <a:rPr lang="en-GB" baseline="0" dirty="0" smtClean="0"/>
              <a:t> approach to improve patient outcomes is goal directed haemodynamic therapy using CO monitoring to guide IV fluids and ionotropic therapies. The technique has</a:t>
            </a:r>
            <a:r>
              <a:rPr lang="en-GB" sz="1200" b="0" i="0" u="none" strike="noStrike" kern="1200" baseline="0" dirty="0" smtClean="0">
                <a:solidFill>
                  <a:schemeClr val="tx1"/>
                </a:solidFill>
                <a:latin typeface="+mn-lt"/>
                <a:ea typeface="+mn-ea"/>
                <a:cs typeface="+mn-cs"/>
              </a:rPr>
              <a:t> shown to modify inflammatory pathways, and improve tissue perfusion and oxygenation (work done by Rupert’s group).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smtClean="0">
                <a:solidFill>
                  <a:schemeClr val="tx1"/>
                </a:solidFill>
                <a:latin typeface="+mn-lt"/>
                <a:ea typeface="+mn-ea"/>
                <a:cs typeface="+mn-cs"/>
              </a:rPr>
              <a:t>This approach can be used as standard of care but there is a wide variation in clinical practice.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The monitors are much less invasive, simple to use and safe. However much of evidence demonstrating the benefits of using the monitor have come from small trials. </a:t>
            </a:r>
            <a:endParaRPr lang="en-GB" dirty="0"/>
          </a:p>
        </p:txBody>
      </p:sp>
      <p:sp>
        <p:nvSpPr>
          <p:cNvPr id="4" name="Slide Number Placeholder 3"/>
          <p:cNvSpPr>
            <a:spLocks noGrp="1"/>
          </p:cNvSpPr>
          <p:nvPr>
            <p:ph type="sldNum" sz="quarter" idx="10"/>
          </p:nvPr>
        </p:nvSpPr>
        <p:spPr/>
        <p:txBody>
          <a:bodyPr/>
          <a:lstStyle/>
          <a:p>
            <a:fld id="{78367083-E7D7-4488-A82F-B49360CA5645}" type="slidenum">
              <a:rPr lang="en-GB" smtClean="0"/>
              <a:pPr/>
              <a:t>4</a:t>
            </a:fld>
            <a:endParaRPr lang="en-GB" dirty="0"/>
          </a:p>
        </p:txBody>
      </p:sp>
    </p:spTree>
    <p:extLst>
      <p:ext uri="{BB962C8B-B14F-4D97-AF65-F5344CB8AC3E}">
        <p14:creationId xmlns:p14="http://schemas.microsoft.com/office/powerpoint/2010/main" val="2675400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And the largest of these trials was the first OPTIMISE study. The primary outcome data demonstrated a clinical effect of reduction in post-operative complications at 30 days in the intervention group compared with the usual care, however these findings were not statistically significant. And do not provide a definitive answer on the benefits of this treatment approach.</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Possibly because the trial was under-powered. Complication rate in usual care group would be higher based on previous data (50%); recruited a lots of ASA1/2 patients so signal was less obvious. </a:t>
            </a:r>
            <a:endParaRPr lang="en-GB" sz="1200" dirty="0" smtClean="0"/>
          </a:p>
        </p:txBody>
      </p:sp>
      <p:sp>
        <p:nvSpPr>
          <p:cNvPr id="4" name="Slide Number Placeholder 3"/>
          <p:cNvSpPr>
            <a:spLocks noGrp="1"/>
          </p:cNvSpPr>
          <p:nvPr>
            <p:ph type="sldNum" sz="quarter" idx="10"/>
          </p:nvPr>
        </p:nvSpPr>
        <p:spPr/>
        <p:txBody>
          <a:bodyPr/>
          <a:lstStyle/>
          <a:p>
            <a:fld id="{78367083-E7D7-4488-A82F-B49360CA5645}" type="slidenum">
              <a:rPr lang="en-GB" smtClean="0"/>
              <a:pPr/>
              <a:t>5</a:t>
            </a:fld>
            <a:endParaRPr lang="en-GB" dirty="0"/>
          </a:p>
        </p:txBody>
      </p:sp>
    </p:spTree>
    <p:extLst>
      <p:ext uri="{BB962C8B-B14F-4D97-AF65-F5344CB8AC3E}">
        <p14:creationId xmlns:p14="http://schemas.microsoft.com/office/powerpoint/2010/main" val="1696997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50000"/>
              </a:lnSpc>
              <a:buFont typeface="Arial" panose="020B0604020202020204" pitchFamily="34" charset="0"/>
              <a:buNone/>
            </a:pPr>
            <a:r>
              <a:rPr lang="en-GB" sz="1200" dirty="0" smtClean="0"/>
              <a:t>On</a:t>
            </a:r>
            <a:r>
              <a:rPr lang="en-GB" sz="1200" baseline="0" dirty="0" smtClean="0"/>
              <a:t> the back of OPTIMISE I, this current trial looks at </a:t>
            </a:r>
            <a:r>
              <a:rPr lang="en-GB" sz="1200" dirty="0" smtClean="0"/>
              <a:t>GDHT</a:t>
            </a:r>
            <a:r>
              <a:rPr lang="en-GB" sz="1200" baseline="0" dirty="0" smtClean="0"/>
              <a:t> on a pragmatic scale. </a:t>
            </a:r>
            <a:endParaRPr lang="en-GB" sz="1200" dirty="0" smtClean="0"/>
          </a:p>
        </p:txBody>
      </p:sp>
      <p:sp>
        <p:nvSpPr>
          <p:cNvPr id="4" name="Slide Number Placeholder 3"/>
          <p:cNvSpPr>
            <a:spLocks noGrp="1"/>
          </p:cNvSpPr>
          <p:nvPr>
            <p:ph type="sldNum" sz="quarter" idx="10"/>
          </p:nvPr>
        </p:nvSpPr>
        <p:spPr/>
        <p:txBody>
          <a:bodyPr/>
          <a:lstStyle/>
          <a:p>
            <a:fld id="{78367083-E7D7-4488-A82F-B49360CA5645}" type="slidenum">
              <a:rPr lang="en-GB" smtClean="0"/>
              <a:pPr/>
              <a:t>6</a:t>
            </a:fld>
            <a:endParaRPr lang="en-GB" dirty="0"/>
          </a:p>
        </p:txBody>
      </p:sp>
    </p:spTree>
    <p:extLst>
      <p:ext uri="{BB962C8B-B14F-4D97-AF65-F5344CB8AC3E}">
        <p14:creationId xmlns:p14="http://schemas.microsoft.com/office/powerpoint/2010/main" val="2801938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OPTIMISE</a:t>
            </a:r>
            <a:r>
              <a:rPr lang="en-US" baseline="0" dirty="0" smtClean="0"/>
              <a:t> II </a:t>
            </a:r>
            <a:r>
              <a:rPr lang="en-US" dirty="0" smtClean="0"/>
              <a:t>is a large international multicentre randomised controlled</a:t>
            </a:r>
            <a:r>
              <a:rPr lang="en-US" baseline="0" dirty="0" smtClean="0"/>
              <a:t> trial with open study group allocation for </a:t>
            </a:r>
            <a:r>
              <a:rPr lang="en-GB" baseline="0" dirty="0" smtClean="0"/>
              <a:t>hospitals undertaking elective intra-peritoneal surgery in participating countries.</a:t>
            </a:r>
            <a:endParaRPr lang="en-US" baseline="0" dirty="0" smtClean="0"/>
          </a:p>
          <a:p>
            <a:endParaRPr lang="en-US" baseline="0" dirty="0" smtClean="0"/>
          </a:p>
          <a:p>
            <a:r>
              <a:rPr lang="en-US" baseline="0" dirty="0" smtClean="0"/>
              <a:t>Recruitment will mostly be split between the UK, </a:t>
            </a:r>
            <a:r>
              <a:rPr lang="en-GB" baseline="0" dirty="0" smtClean="0"/>
              <a:t>Germany, Sweden, US, Canada, Australia and Spain (approx. 10 sites per country) making the results more applicable.</a:t>
            </a:r>
            <a:endParaRPr lang="en-US" baseline="0" dirty="0" smtClean="0"/>
          </a:p>
        </p:txBody>
      </p:sp>
      <p:sp>
        <p:nvSpPr>
          <p:cNvPr id="4" name="Slide Number Placeholder 3"/>
          <p:cNvSpPr>
            <a:spLocks noGrp="1"/>
          </p:cNvSpPr>
          <p:nvPr>
            <p:ph type="sldNum" sz="quarter" idx="10"/>
          </p:nvPr>
        </p:nvSpPr>
        <p:spPr/>
        <p:txBody>
          <a:bodyPr/>
          <a:lstStyle/>
          <a:p>
            <a:fld id="{78367083-E7D7-4488-A82F-B49360CA5645}" type="slidenum">
              <a:rPr lang="en-GB" smtClean="0"/>
              <a:pPr/>
              <a:t>7</a:t>
            </a:fld>
            <a:endParaRPr lang="en-GB" dirty="0"/>
          </a:p>
        </p:txBody>
      </p:sp>
    </p:spTree>
    <p:extLst>
      <p:ext uri="{BB962C8B-B14F-4D97-AF65-F5344CB8AC3E}">
        <p14:creationId xmlns:p14="http://schemas.microsoft.com/office/powerpoint/2010/main" val="482782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dirty="0" smtClean="0">
                <a:solidFill>
                  <a:srgbClr val="FF0000"/>
                </a:solidFill>
                <a:latin typeface="Times New Roman" pitchFamily="18" charset="0"/>
                <a:ea typeface="ＭＳ Ｐゴシック"/>
                <a:cs typeface="ＭＳ Ｐゴシック"/>
              </a:rPr>
              <a:t>This is an overview of our trial pathway and would like to go through all</a:t>
            </a:r>
            <a:r>
              <a:rPr lang="en-GB" baseline="0" dirty="0" smtClean="0">
                <a:solidFill>
                  <a:srgbClr val="FF0000"/>
                </a:solidFill>
                <a:latin typeface="Times New Roman" pitchFamily="18" charset="0"/>
                <a:ea typeface="ＭＳ Ｐゴシック"/>
                <a:cs typeface="ＭＳ Ｐゴシック"/>
              </a:rPr>
              <a:t> the steps</a:t>
            </a:r>
            <a:r>
              <a:rPr lang="en-GB" dirty="0" smtClean="0">
                <a:solidFill>
                  <a:srgbClr val="FF0000"/>
                </a:solidFill>
                <a:latin typeface="Times New Roman" pitchFamily="18" charset="0"/>
                <a:ea typeface="ＭＳ Ｐゴシック"/>
                <a:cs typeface="ＭＳ Ｐゴシック"/>
              </a:rPr>
              <a:t>. As we want</a:t>
            </a:r>
            <a:r>
              <a:rPr lang="en-GB" baseline="0" dirty="0" smtClean="0">
                <a:solidFill>
                  <a:srgbClr val="FF0000"/>
                </a:solidFill>
                <a:latin typeface="Times New Roman" pitchFamily="18" charset="0"/>
                <a:ea typeface="ＭＳ Ｐゴシック"/>
                <a:cs typeface="ＭＳ Ｐゴシック"/>
              </a:rPr>
              <a:t> to avoid consent on the day of surgery, i</a:t>
            </a:r>
            <a:r>
              <a:rPr lang="en-GB" dirty="0" smtClean="0">
                <a:solidFill>
                  <a:srgbClr val="FF0000"/>
                </a:solidFill>
                <a:latin typeface="Times New Roman" pitchFamily="18" charset="0"/>
                <a:ea typeface="ＭＳ Ｐゴシック"/>
                <a:cs typeface="ＭＳ Ｐゴシック"/>
              </a:rPr>
              <a:t>n most instances patients will be screened</a:t>
            </a:r>
            <a:r>
              <a:rPr lang="en-GB" baseline="0" dirty="0" smtClean="0">
                <a:solidFill>
                  <a:srgbClr val="FF0000"/>
                </a:solidFill>
                <a:latin typeface="Times New Roman" pitchFamily="18" charset="0"/>
                <a:ea typeface="ＭＳ Ｐゴシック"/>
                <a:cs typeface="ＭＳ Ｐゴシック"/>
              </a:rPr>
              <a:t> and approached in the pre-assessment clinic. </a:t>
            </a:r>
            <a:r>
              <a:rPr lang="en-GB" sz="1700" baseline="0" dirty="0" smtClean="0">
                <a:solidFill>
                  <a:srgbClr val="000099"/>
                </a:solidFill>
                <a:latin typeface="Arial" charset="0"/>
              </a:rPr>
              <a:t>Copy of Patient Information Sheet, Written Informed Consent.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solidFill>
                <a:srgbClr val="FF0000"/>
              </a:solidFill>
              <a:latin typeface="Times New Roman" pitchFamily="18" charset="0"/>
              <a:ea typeface="ＭＳ Ｐゴシック"/>
              <a:cs typeface="ＭＳ Ｐゴシック"/>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solidFill>
                  <a:srgbClr val="FF0000"/>
                </a:solidFill>
                <a:latin typeface="Times New Roman" pitchFamily="18" charset="0"/>
                <a:ea typeface="ＭＳ Ｐゴシック"/>
                <a:cs typeface="ＭＳ Ｐゴシック"/>
              </a:rPr>
              <a:t>However </a:t>
            </a:r>
            <a:r>
              <a:rPr lang="en-GB" sz="1200" baseline="0" dirty="0" smtClean="0">
                <a:solidFill>
                  <a:srgbClr val="000099"/>
                </a:solidFill>
                <a:latin typeface="Arial" charset="0"/>
                <a:ea typeface="+mn-ea"/>
                <a:cs typeface="+mn-cs"/>
              </a:rPr>
              <a:t>pr</a:t>
            </a:r>
            <a:r>
              <a:rPr lang="en-GB" sz="1200" dirty="0" smtClean="0">
                <a:solidFill>
                  <a:srgbClr val="000099"/>
                </a:solidFill>
                <a:latin typeface="Arial" charset="0"/>
              </a:rPr>
              <a:t>ovided that all reasonable efforts have been made to identify a potential participant 24 hours before surgery, they will still be eligible for recruitment within a shorter time frame if this has not proved possible.</a:t>
            </a:r>
          </a:p>
          <a:p>
            <a:endParaRPr lang="en-GB" baseline="0" dirty="0" smtClean="0">
              <a:solidFill>
                <a:srgbClr val="FF0000"/>
              </a:solidFill>
              <a:latin typeface="Times New Roman" pitchFamily="18" charset="0"/>
              <a:ea typeface="ＭＳ Ｐゴシック"/>
              <a:cs typeface="ＭＳ Ｐゴシック"/>
            </a:endParaRPr>
          </a:p>
          <a:p>
            <a:r>
              <a:rPr lang="en-GB" baseline="0" dirty="0" smtClean="0">
                <a:solidFill>
                  <a:srgbClr val="FF0000"/>
                </a:solidFill>
                <a:latin typeface="Times New Roman" pitchFamily="18" charset="0"/>
                <a:ea typeface="ＭＳ Ｐゴシック"/>
                <a:cs typeface="ＭＳ Ｐゴシック"/>
              </a:rPr>
              <a:t>Don’t randomise until you’re sure that the patient is in the anaesthetic room and will receive the intervention if randomised to the treatment.</a:t>
            </a:r>
            <a:endParaRPr lang="en-GB" dirty="0" smtClean="0">
              <a:solidFill>
                <a:srgbClr val="FF0000"/>
              </a:solidFill>
              <a:latin typeface="Times New Roman" pitchFamily="18" charset="0"/>
              <a:ea typeface="ＭＳ Ｐゴシック"/>
              <a:cs typeface="ＭＳ Ｐゴシック"/>
            </a:endParaRPr>
          </a:p>
          <a:p>
            <a:pPr marL="0" indent="0">
              <a:lnSpc>
                <a:spcPct val="150000"/>
              </a:lnSpc>
              <a:buFont typeface="Arial" panose="020B0604020202020204" pitchFamily="34" charset="0"/>
              <a:buNone/>
            </a:pPr>
            <a:endParaRPr lang="en-GB"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GB" sz="1700" dirty="0" smtClean="0">
                <a:solidFill>
                  <a:srgbClr val="000099"/>
                </a:solidFill>
                <a:latin typeface="Arial" charset="0"/>
              </a:rPr>
              <a:t>The</a:t>
            </a:r>
            <a:r>
              <a:rPr lang="en-GB" sz="1700" baseline="0" dirty="0" smtClean="0">
                <a:solidFill>
                  <a:srgbClr val="000099"/>
                </a:solidFill>
                <a:latin typeface="Arial" charset="0"/>
              </a:rPr>
              <a:t> first approach should be by the research team in the pre-assessment clinic nurse or doctor, surgeon in the surgical outpatient clinic etc.</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GB" sz="1700" baseline="0" dirty="0" smtClean="0">
              <a:solidFill>
                <a:srgbClr val="000099"/>
              </a:solidFill>
              <a:latin typeface="Arial"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GB" sz="1700" dirty="0" smtClean="0">
                <a:solidFill>
                  <a:srgbClr val="000099"/>
                </a:solidFill>
                <a:latin typeface="Arial" charset="0"/>
              </a:rPr>
              <a:t>However,</a:t>
            </a:r>
            <a:r>
              <a:rPr lang="en-GB" sz="1700" baseline="0" dirty="0" smtClean="0">
                <a:solidFill>
                  <a:srgbClr val="000099"/>
                </a:solidFill>
                <a:latin typeface="Arial" charset="0"/>
              </a:rPr>
              <a:t> r</a:t>
            </a:r>
            <a:r>
              <a:rPr lang="en-GB" sz="1700" dirty="0" smtClean="0">
                <a:solidFill>
                  <a:srgbClr val="000099"/>
                </a:solidFill>
                <a:latin typeface="Arial" charset="0"/>
              </a:rPr>
              <a:t>ecruitment of patients</a:t>
            </a:r>
            <a:r>
              <a:rPr lang="en-GB" sz="1700" baseline="0" dirty="0" smtClean="0">
                <a:solidFill>
                  <a:srgbClr val="000099"/>
                </a:solidFill>
                <a:latin typeface="Arial" charset="0"/>
              </a:rPr>
              <a:t> on the morning of surgery should be “the exception rather than the rule”</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GB" sz="1700" baseline="0" dirty="0" smtClean="0">
              <a:solidFill>
                <a:srgbClr val="000099"/>
              </a:solidFill>
              <a:latin typeface="Arial"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GB" sz="1700" baseline="0" dirty="0" smtClean="0">
                <a:solidFill>
                  <a:srgbClr val="000099"/>
                </a:solidFill>
                <a:latin typeface="Arial" charset="0"/>
              </a:rPr>
              <a:t>Screening log – Please include patients you would have thought to approach for the trial.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GB" sz="1700" baseline="0" dirty="0" smtClean="0">
              <a:solidFill>
                <a:srgbClr val="000099"/>
              </a:solidFill>
              <a:latin typeface="Arial"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GB" sz="1700" baseline="0" dirty="0" smtClean="0">
                <a:solidFill>
                  <a:srgbClr val="000099"/>
                </a:solidFill>
                <a:latin typeface="Arial" charset="0"/>
              </a:rPr>
              <a:t>Informed Consent: </a:t>
            </a:r>
          </a:p>
          <a:p>
            <a:pPr marL="0" marR="0" lvl="1" indent="0" algn="l" defTabSz="914400" rtl="0" eaLnBrk="1" fontAlgn="auto" latinLnBrk="0" hangingPunct="1">
              <a:lnSpc>
                <a:spcPct val="100000"/>
              </a:lnSpc>
              <a:spcBef>
                <a:spcPts val="0"/>
              </a:spcBef>
              <a:spcAft>
                <a:spcPts val="0"/>
              </a:spcAft>
              <a:buClrTx/>
              <a:buSzTx/>
              <a:buFontTx/>
              <a:buNone/>
              <a:tabLst/>
              <a:defRPr/>
            </a:pPr>
            <a:r>
              <a:rPr lang="en-GB" sz="1700" baseline="0" dirty="0" smtClean="0">
                <a:solidFill>
                  <a:srgbClr val="000099"/>
                </a:solidFill>
                <a:latin typeface="Arial" charset="0"/>
              </a:rPr>
              <a:t>Principal Investigator or delegate</a:t>
            </a:r>
          </a:p>
          <a:p>
            <a:pPr marL="0" marR="0" lvl="1" indent="0" algn="l" defTabSz="914400" rtl="0" eaLnBrk="1" fontAlgn="auto" latinLnBrk="0" hangingPunct="1">
              <a:lnSpc>
                <a:spcPct val="100000"/>
              </a:lnSpc>
              <a:spcBef>
                <a:spcPts val="0"/>
              </a:spcBef>
              <a:spcAft>
                <a:spcPts val="0"/>
              </a:spcAft>
              <a:buClrTx/>
              <a:buSzTx/>
              <a:buFontTx/>
              <a:buNone/>
              <a:tabLst/>
              <a:defRPr/>
            </a:pPr>
            <a:r>
              <a:rPr lang="en-GB" sz="1700" baseline="0" dirty="0" smtClean="0">
                <a:solidFill>
                  <a:srgbClr val="000099"/>
                </a:solidFill>
                <a:latin typeface="Arial" charset="0"/>
              </a:rPr>
              <a:t>Explain study aims, methods and benefits/risks</a:t>
            </a:r>
          </a:p>
          <a:p>
            <a:pPr marL="0" marR="0" lvl="1" indent="0" algn="l" defTabSz="914400" rtl="0" eaLnBrk="1" fontAlgn="auto" latinLnBrk="0" hangingPunct="1">
              <a:lnSpc>
                <a:spcPct val="100000"/>
              </a:lnSpc>
              <a:spcBef>
                <a:spcPts val="0"/>
              </a:spcBef>
              <a:spcAft>
                <a:spcPts val="0"/>
              </a:spcAft>
              <a:buClrTx/>
              <a:buSzTx/>
              <a:buFontTx/>
              <a:buNone/>
              <a:tabLst/>
              <a:defRPr/>
            </a:pPr>
            <a:r>
              <a:rPr lang="en-GB" sz="1700" baseline="0" dirty="0" smtClean="0">
                <a:solidFill>
                  <a:srgbClr val="000099"/>
                </a:solidFill>
                <a:latin typeface="Arial" charset="0"/>
              </a:rPr>
              <a:t>Copy of Patient Information Sheet</a:t>
            </a:r>
          </a:p>
          <a:p>
            <a:pPr marL="0" marR="0" lvl="1" indent="0" algn="l" defTabSz="914400" rtl="0" eaLnBrk="1" fontAlgn="auto" latinLnBrk="0" hangingPunct="1">
              <a:lnSpc>
                <a:spcPct val="100000"/>
              </a:lnSpc>
              <a:spcBef>
                <a:spcPts val="0"/>
              </a:spcBef>
              <a:spcAft>
                <a:spcPts val="0"/>
              </a:spcAft>
              <a:buClrTx/>
              <a:buSzTx/>
              <a:buFontTx/>
              <a:buNone/>
              <a:tabLst/>
              <a:defRPr/>
            </a:pPr>
            <a:r>
              <a:rPr lang="en-GB" sz="1700" baseline="0" dirty="0" smtClean="0">
                <a:solidFill>
                  <a:srgbClr val="000099"/>
                </a:solidFill>
                <a:latin typeface="Arial" charset="0"/>
              </a:rPr>
              <a:t>Written Informed Consent</a:t>
            </a:r>
          </a:p>
          <a:p>
            <a:pPr marL="0" marR="0" lvl="1" indent="0" algn="l" defTabSz="914400" rtl="0" eaLnBrk="1" fontAlgn="auto" latinLnBrk="0" hangingPunct="1">
              <a:lnSpc>
                <a:spcPct val="100000"/>
              </a:lnSpc>
              <a:spcBef>
                <a:spcPts val="0"/>
              </a:spcBef>
              <a:spcAft>
                <a:spcPts val="0"/>
              </a:spcAft>
              <a:buClrTx/>
              <a:buSzTx/>
              <a:buFontTx/>
              <a:buNone/>
              <a:tabLst/>
              <a:defRPr/>
            </a:pPr>
            <a:r>
              <a:rPr lang="en-GB" sz="1700" baseline="0" dirty="0" smtClean="0">
                <a:solidFill>
                  <a:srgbClr val="000099"/>
                </a:solidFill>
                <a:latin typeface="Arial" charset="0"/>
              </a:rPr>
              <a:t>Consent must be confirmed verbally on day of surgery</a:t>
            </a:r>
          </a:p>
          <a:p>
            <a:pPr marL="0" marR="0" lvl="1" indent="0" algn="l" defTabSz="914400" rtl="0" eaLnBrk="1" fontAlgn="auto" latinLnBrk="0" hangingPunct="1">
              <a:lnSpc>
                <a:spcPct val="100000"/>
              </a:lnSpc>
              <a:spcBef>
                <a:spcPts val="0"/>
              </a:spcBef>
              <a:spcAft>
                <a:spcPts val="0"/>
              </a:spcAft>
              <a:buClrTx/>
              <a:buSzTx/>
              <a:buFontTx/>
              <a:buNone/>
              <a:tabLst/>
              <a:defRPr/>
            </a:pPr>
            <a:r>
              <a:rPr lang="en-GB" sz="1700" baseline="0" dirty="0" smtClean="0">
                <a:solidFill>
                  <a:srgbClr val="000099"/>
                </a:solidFill>
                <a:latin typeface="Arial" charset="0"/>
              </a:rPr>
              <a:t>Any one taking consent needs to have appropriate training, including Good Clinical Practice for Research and be recorded on the site delegation log.</a:t>
            </a:r>
          </a:p>
          <a:p>
            <a:pPr marL="0" marR="0" lvl="1" indent="0" algn="l" defTabSz="914400" rtl="0" eaLnBrk="1" fontAlgn="auto" latinLnBrk="0" hangingPunct="1">
              <a:lnSpc>
                <a:spcPct val="100000"/>
              </a:lnSpc>
              <a:spcBef>
                <a:spcPts val="0"/>
              </a:spcBef>
              <a:spcAft>
                <a:spcPts val="0"/>
              </a:spcAft>
              <a:buClrTx/>
              <a:buSzTx/>
              <a:buFontTx/>
              <a:buNone/>
              <a:tabLst/>
              <a:defRPr/>
            </a:pPr>
            <a:r>
              <a:rPr lang="en-GB" sz="1700" baseline="0" dirty="0" smtClean="0">
                <a:solidFill>
                  <a:srgbClr val="000099"/>
                </a:solidFill>
                <a:latin typeface="Arial" charset="0"/>
              </a:rPr>
              <a:t>Patients who lack capacity to give or withhold informed consent will not be recruited.</a:t>
            </a:r>
          </a:p>
          <a:p>
            <a:pPr marL="0" marR="0" lvl="1" indent="0" algn="l" defTabSz="914400" rtl="0" eaLnBrk="1" fontAlgn="auto" latinLnBrk="0" hangingPunct="1">
              <a:lnSpc>
                <a:spcPct val="100000"/>
              </a:lnSpc>
              <a:spcBef>
                <a:spcPts val="0"/>
              </a:spcBef>
              <a:spcAft>
                <a:spcPts val="0"/>
              </a:spcAft>
              <a:buClrTx/>
              <a:buSzTx/>
              <a:buFontTx/>
              <a:buNone/>
              <a:tabLst/>
              <a:defRPr/>
            </a:pPr>
            <a:r>
              <a:rPr lang="en-GB" sz="1700" baseline="0" dirty="0" smtClean="0">
                <a:solidFill>
                  <a:srgbClr val="000099"/>
                </a:solidFill>
                <a:latin typeface="Arial" charset="0"/>
              </a:rPr>
              <a:t>Remember – Copies of the ICF and PIS need to go in the patient notes AND copy of the ICF goes to the patient. The ORIGINAL consent form should be stored in the investigator site file.</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GB" sz="1700" baseline="0" dirty="0" smtClean="0">
              <a:solidFill>
                <a:srgbClr val="000099"/>
              </a:solidFill>
              <a:latin typeface="Arial" charset="0"/>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GB" sz="1700" baseline="0" dirty="0" smtClean="0">
              <a:solidFill>
                <a:srgbClr val="000099"/>
              </a:solidFill>
              <a:latin typeface="Arial" charset="0"/>
            </a:endParaRPr>
          </a:p>
        </p:txBody>
      </p:sp>
      <p:sp>
        <p:nvSpPr>
          <p:cNvPr id="4" name="Slide Number Placeholder 3"/>
          <p:cNvSpPr>
            <a:spLocks noGrp="1"/>
          </p:cNvSpPr>
          <p:nvPr>
            <p:ph type="sldNum" sz="quarter" idx="10"/>
          </p:nvPr>
        </p:nvSpPr>
        <p:spPr/>
        <p:txBody>
          <a:bodyPr/>
          <a:lstStyle/>
          <a:p>
            <a:fld id="{78367083-E7D7-4488-A82F-B49360CA5645}" type="slidenum">
              <a:rPr lang="en-GB" smtClean="0"/>
              <a:pPr/>
              <a:t>8</a:t>
            </a:fld>
            <a:endParaRPr lang="en-GB" dirty="0"/>
          </a:p>
        </p:txBody>
      </p:sp>
    </p:spTree>
    <p:extLst>
      <p:ext uri="{BB962C8B-B14F-4D97-AF65-F5344CB8AC3E}">
        <p14:creationId xmlns:p14="http://schemas.microsoft.com/office/powerpoint/2010/main" val="13143037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700" baseline="0" dirty="0" smtClean="0">
                <a:solidFill>
                  <a:srgbClr val="000099"/>
                </a:solidFill>
                <a:latin typeface="Arial" charset="0"/>
              </a:rPr>
              <a:t>Screening log – Please include patients you would have thought to approach for the trial.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GB" sz="1700" baseline="0" dirty="0" smtClean="0">
              <a:solidFill>
                <a:srgbClr val="000099"/>
              </a:solidFill>
              <a:latin typeface="Arial"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GB" sz="1700" baseline="0" dirty="0" smtClean="0">
                <a:solidFill>
                  <a:srgbClr val="000099"/>
                </a:solidFill>
                <a:latin typeface="Arial" charset="0"/>
              </a:rPr>
              <a:t>Informed Consent: </a:t>
            </a:r>
          </a:p>
          <a:p>
            <a:pPr marL="0" marR="0" lvl="1" indent="0" algn="l" defTabSz="914400" rtl="0" eaLnBrk="1" fontAlgn="auto" latinLnBrk="0" hangingPunct="1">
              <a:lnSpc>
                <a:spcPct val="100000"/>
              </a:lnSpc>
              <a:spcBef>
                <a:spcPts val="0"/>
              </a:spcBef>
              <a:spcAft>
                <a:spcPts val="0"/>
              </a:spcAft>
              <a:buClrTx/>
              <a:buSzTx/>
              <a:buFontTx/>
              <a:buNone/>
              <a:tabLst/>
              <a:defRPr/>
            </a:pPr>
            <a:r>
              <a:rPr lang="en-GB" sz="1700" baseline="0" dirty="0" smtClean="0">
                <a:solidFill>
                  <a:srgbClr val="000099"/>
                </a:solidFill>
                <a:latin typeface="Arial" charset="0"/>
              </a:rPr>
              <a:t>Principal Investigator or delegate</a:t>
            </a:r>
          </a:p>
          <a:p>
            <a:pPr marL="0" marR="0" lvl="1" indent="0" algn="l" defTabSz="914400" rtl="0" eaLnBrk="1" fontAlgn="auto" latinLnBrk="0" hangingPunct="1">
              <a:lnSpc>
                <a:spcPct val="100000"/>
              </a:lnSpc>
              <a:spcBef>
                <a:spcPts val="0"/>
              </a:spcBef>
              <a:spcAft>
                <a:spcPts val="0"/>
              </a:spcAft>
              <a:buClrTx/>
              <a:buSzTx/>
              <a:buFontTx/>
              <a:buNone/>
              <a:tabLst/>
              <a:defRPr/>
            </a:pPr>
            <a:r>
              <a:rPr lang="en-GB" sz="1700" baseline="0" dirty="0" smtClean="0">
                <a:solidFill>
                  <a:srgbClr val="000099"/>
                </a:solidFill>
                <a:latin typeface="Arial" charset="0"/>
              </a:rPr>
              <a:t>Explain study aims, methods and benefits/risks</a:t>
            </a:r>
          </a:p>
          <a:p>
            <a:pPr marL="0" marR="0" lvl="1" indent="0" algn="l" defTabSz="914400" rtl="0" eaLnBrk="1" fontAlgn="auto" latinLnBrk="0" hangingPunct="1">
              <a:lnSpc>
                <a:spcPct val="100000"/>
              </a:lnSpc>
              <a:spcBef>
                <a:spcPts val="0"/>
              </a:spcBef>
              <a:spcAft>
                <a:spcPts val="0"/>
              </a:spcAft>
              <a:buClrTx/>
              <a:buSzTx/>
              <a:buFontTx/>
              <a:buNone/>
              <a:tabLst/>
              <a:defRPr/>
            </a:pPr>
            <a:r>
              <a:rPr lang="en-GB" sz="1700" baseline="0" dirty="0" smtClean="0">
                <a:solidFill>
                  <a:srgbClr val="000099"/>
                </a:solidFill>
                <a:latin typeface="Arial" charset="0"/>
              </a:rPr>
              <a:t>Copy of Patient Information Sheet</a:t>
            </a:r>
          </a:p>
          <a:p>
            <a:pPr marL="0" marR="0" lvl="1" indent="0" algn="l" defTabSz="914400" rtl="0" eaLnBrk="1" fontAlgn="auto" latinLnBrk="0" hangingPunct="1">
              <a:lnSpc>
                <a:spcPct val="100000"/>
              </a:lnSpc>
              <a:spcBef>
                <a:spcPts val="0"/>
              </a:spcBef>
              <a:spcAft>
                <a:spcPts val="0"/>
              </a:spcAft>
              <a:buClrTx/>
              <a:buSzTx/>
              <a:buFontTx/>
              <a:buNone/>
              <a:tabLst/>
              <a:defRPr/>
            </a:pPr>
            <a:r>
              <a:rPr lang="en-GB" sz="1700" baseline="0" dirty="0" smtClean="0">
                <a:solidFill>
                  <a:srgbClr val="000099"/>
                </a:solidFill>
                <a:latin typeface="Arial" charset="0"/>
              </a:rPr>
              <a:t>Written Informed Consent by the research team. Any one taking consent needs to have appropriate training, including Good Clinical Practice for Research and be recorded on the site delegation log.</a:t>
            </a:r>
          </a:p>
          <a:p>
            <a:pPr marL="0" marR="0" lvl="1" indent="0" algn="l" defTabSz="914400" rtl="0" eaLnBrk="1" fontAlgn="auto" latinLnBrk="0" hangingPunct="1">
              <a:lnSpc>
                <a:spcPct val="100000"/>
              </a:lnSpc>
              <a:spcBef>
                <a:spcPts val="0"/>
              </a:spcBef>
              <a:spcAft>
                <a:spcPts val="0"/>
              </a:spcAft>
              <a:buClrTx/>
              <a:buSzTx/>
              <a:buFontTx/>
              <a:buNone/>
              <a:tabLst/>
              <a:defRPr/>
            </a:pPr>
            <a:r>
              <a:rPr lang="en-GB" sz="1700" baseline="0" dirty="0" smtClean="0">
                <a:solidFill>
                  <a:srgbClr val="000099"/>
                </a:solidFill>
                <a:latin typeface="Arial" charset="0"/>
              </a:rPr>
              <a:t>Consent must be confirmed verbally on day of surgery</a:t>
            </a:r>
          </a:p>
          <a:p>
            <a:pPr marL="0" marR="0" lvl="1" indent="0" algn="l" defTabSz="914400" rtl="0" eaLnBrk="1" fontAlgn="auto" latinLnBrk="0" hangingPunct="1">
              <a:lnSpc>
                <a:spcPct val="100000"/>
              </a:lnSpc>
              <a:spcBef>
                <a:spcPts val="0"/>
              </a:spcBef>
              <a:spcAft>
                <a:spcPts val="0"/>
              </a:spcAft>
              <a:buClrTx/>
              <a:buSzTx/>
              <a:buFontTx/>
              <a:buNone/>
              <a:tabLst/>
              <a:defRPr/>
            </a:pPr>
            <a:r>
              <a:rPr lang="en-GB" sz="1700" baseline="0" dirty="0" smtClean="0">
                <a:solidFill>
                  <a:srgbClr val="000099"/>
                </a:solidFill>
                <a:latin typeface="Arial" charset="0"/>
              </a:rPr>
              <a:t>Patients who lack capacity to give or withhold informed consent will not be recruited.</a:t>
            </a:r>
          </a:p>
          <a:p>
            <a:pPr marL="0" marR="0" lvl="1" indent="0" algn="l" defTabSz="914400" rtl="0" eaLnBrk="1" fontAlgn="auto" latinLnBrk="0" hangingPunct="1">
              <a:lnSpc>
                <a:spcPct val="100000"/>
              </a:lnSpc>
              <a:spcBef>
                <a:spcPts val="0"/>
              </a:spcBef>
              <a:spcAft>
                <a:spcPts val="0"/>
              </a:spcAft>
              <a:buClrTx/>
              <a:buSzTx/>
              <a:buFontTx/>
              <a:buNone/>
              <a:tabLst/>
              <a:defRPr/>
            </a:pPr>
            <a:r>
              <a:rPr lang="en-GB" sz="1700" baseline="0" dirty="0" smtClean="0">
                <a:solidFill>
                  <a:srgbClr val="000099"/>
                </a:solidFill>
                <a:latin typeface="Arial" charset="0"/>
              </a:rPr>
              <a:t>Remember – Copies of the ICF and PIS need to go in the patient notes AND copy of the ICF goes to the patient. The ORIGINAL consent form should be stored in the investigator site file.</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GB" sz="1700" baseline="0" dirty="0" smtClean="0">
              <a:solidFill>
                <a:srgbClr val="000099"/>
              </a:solidFill>
              <a:latin typeface="Arial" charset="0"/>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GB" sz="1700" baseline="0" dirty="0" smtClean="0">
              <a:solidFill>
                <a:srgbClr val="000099"/>
              </a:solidFill>
              <a:latin typeface="Arial" charset="0"/>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GB" sz="1700" dirty="0" smtClean="0">
              <a:solidFill>
                <a:srgbClr val="000099"/>
              </a:solidFill>
              <a:latin typeface="Arial" charset="0"/>
            </a:endParaRPr>
          </a:p>
          <a:p>
            <a:endParaRPr lang="en-US" dirty="0" smtClean="0"/>
          </a:p>
          <a:p>
            <a:pPr marL="0" indent="0">
              <a:lnSpc>
                <a:spcPct val="150000"/>
              </a:lnSpc>
              <a:buFont typeface="Arial" panose="020B0604020202020204" pitchFamily="34" charset="0"/>
              <a:buNone/>
            </a:pPr>
            <a:endParaRPr lang="en-GB" sz="1200" dirty="0" smtClean="0"/>
          </a:p>
        </p:txBody>
      </p:sp>
      <p:sp>
        <p:nvSpPr>
          <p:cNvPr id="4" name="Slide Number Placeholder 3"/>
          <p:cNvSpPr>
            <a:spLocks noGrp="1"/>
          </p:cNvSpPr>
          <p:nvPr>
            <p:ph type="sldNum" sz="quarter" idx="10"/>
          </p:nvPr>
        </p:nvSpPr>
        <p:spPr/>
        <p:txBody>
          <a:bodyPr/>
          <a:lstStyle/>
          <a:p>
            <a:fld id="{78367083-E7D7-4488-A82F-B49360CA5645}" type="slidenum">
              <a:rPr lang="en-GB" smtClean="0"/>
              <a:pPr/>
              <a:t>9</a:t>
            </a:fld>
            <a:endParaRPr lang="en-GB" dirty="0"/>
          </a:p>
        </p:txBody>
      </p:sp>
    </p:spTree>
    <p:extLst>
      <p:ext uri="{BB962C8B-B14F-4D97-AF65-F5344CB8AC3E}">
        <p14:creationId xmlns:p14="http://schemas.microsoft.com/office/powerpoint/2010/main" val="3411162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r>
              <a:rPr lang="en-US" dirty="0" smtClean="0"/>
              <a:t>EPOCH SIV Version 1.0 31/01/2014</a:t>
            </a:r>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C11E604-2ED6-40C5-9EBA-2B8400231BA0}"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dirty="0" smtClean="0"/>
              <a:t>EPOCH SIV Version 1.0 31/01/2014</a:t>
            </a:r>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C11E604-2ED6-40C5-9EBA-2B8400231BA0}"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dirty="0" smtClean="0"/>
              <a:t>EPOCH SIV Version 1.0 31/01/2014</a:t>
            </a:r>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C11E604-2ED6-40C5-9EBA-2B8400231BA0}"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dirty="0" smtClean="0"/>
              <a:t>EPOCH SIV Version 1.0 31/01/2014</a:t>
            </a:r>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C11E604-2ED6-40C5-9EBA-2B8400231BA0}"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EPOCH SIV Version 1.0 31/01/2014</a:t>
            </a:r>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C11E604-2ED6-40C5-9EBA-2B8400231BA0}"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r>
              <a:rPr lang="en-US" dirty="0" smtClean="0"/>
              <a:t>EPOCH SIV Version 1.0 31/01/2014</a:t>
            </a:r>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C11E604-2ED6-40C5-9EBA-2B8400231BA0}"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r>
              <a:rPr lang="en-US" dirty="0" smtClean="0"/>
              <a:t>EPOCH SIV Version 1.0 31/01/2014</a:t>
            </a:r>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C11E604-2ED6-40C5-9EBA-2B8400231BA0}"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r>
              <a:rPr lang="en-US" dirty="0" smtClean="0"/>
              <a:t>EPOCH SIV Version 1.0 31/01/2014</a:t>
            </a:r>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C11E604-2ED6-40C5-9EBA-2B8400231BA0}"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EPOCH SIV Version 1.0 31/01/2014</a:t>
            </a:r>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C11E604-2ED6-40C5-9EBA-2B8400231BA0}"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EPOCH SIV Version 1.0 31/01/2014</a:t>
            </a:r>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C11E604-2ED6-40C5-9EBA-2B8400231BA0}"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EPOCH SIV Version 1.0 31/01/2014</a:t>
            </a:r>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C11E604-2ED6-40C5-9EBA-2B8400231BA0}"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EPOCH SIV Version 1.0 31/01/2014</a:t>
            </a:r>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1E604-2ED6-40C5-9EBA-2B8400231BA0}"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3.png"/><Relationship Id="rId4" Type="http://schemas.openxmlformats.org/officeDocument/2006/relationships/hyperlink" Target="mailto:admin@optimiseii.org"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1.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827584" y="3861048"/>
            <a:ext cx="7488832" cy="1440160"/>
          </a:xfrm>
          <a:prstGeom prst="rect">
            <a:avLst/>
          </a:prstGeom>
        </p:spPr>
        <p:txBody>
          <a:bodyPr/>
          <a:lstStyle/>
          <a:p>
            <a:pPr marL="342900" marR="0" lvl="0" indent="-342900" algn="ctr" defTabSz="914400" rtl="0" eaLnBrk="1" fontAlgn="base" latinLnBrk="0" hangingPunct="1">
              <a:spcBef>
                <a:spcPct val="20000"/>
              </a:spcBef>
              <a:spcAft>
                <a:spcPct val="0"/>
              </a:spcAft>
              <a:buClrTx/>
              <a:buSzTx/>
              <a:tabLst/>
              <a:defRPr/>
            </a:pPr>
            <a:r>
              <a:rPr kumimoji="0" lang="en-GB" sz="2400" b="1" i="0" u="none" strike="noStrike" kern="0" cap="none" spc="0" normalizeH="0" baseline="0" noProof="0" dirty="0" smtClean="0">
                <a:ln>
                  <a:noFill/>
                </a:ln>
                <a:effectLst/>
                <a:uLnTx/>
                <a:uFillTx/>
                <a:ea typeface="+mn-ea"/>
                <a:cs typeface="+mn-cs"/>
              </a:rPr>
              <a:t>Site Initiation Presentation</a:t>
            </a:r>
          </a:p>
          <a:p>
            <a:pPr marL="342900" lvl="0" indent="-342900" algn="ctr" fontAlgn="base">
              <a:spcBef>
                <a:spcPct val="20000"/>
              </a:spcBef>
              <a:spcAft>
                <a:spcPct val="0"/>
              </a:spcAft>
              <a:defRPr/>
            </a:pPr>
            <a:r>
              <a:rPr lang="en-US" sz="2400" b="1" kern="0" dirty="0" smtClean="0"/>
              <a:t>Southampton General Hospital</a:t>
            </a:r>
            <a:endParaRPr lang="en-US" sz="2400" b="1" kern="0" dirty="0" smtClean="0"/>
          </a:p>
          <a:p>
            <a:pPr marL="342900" lvl="0" indent="-342900" algn="ctr" fontAlgn="base">
              <a:spcBef>
                <a:spcPct val="20000"/>
              </a:spcBef>
              <a:spcAft>
                <a:spcPct val="0"/>
              </a:spcAft>
              <a:defRPr/>
            </a:pPr>
            <a:r>
              <a:rPr lang="en-US" sz="2400" b="1" kern="0" dirty="0" smtClean="0"/>
              <a:t>20</a:t>
            </a:r>
            <a:r>
              <a:rPr kumimoji="0" lang="en-US" sz="2400" b="1" i="0" u="none" strike="noStrike" kern="0" cap="none" spc="0" normalizeH="0" baseline="0" noProof="0" dirty="0" smtClean="0">
                <a:ln>
                  <a:noFill/>
                </a:ln>
                <a:effectLst/>
                <a:uLnTx/>
                <a:uFillTx/>
                <a:ea typeface="+mn-ea"/>
                <a:cs typeface="+mn-cs"/>
              </a:rPr>
              <a:t>-March-2017</a:t>
            </a:r>
            <a:endParaRPr kumimoji="0" lang="en-US" sz="2400" b="1" i="0" u="none" strike="noStrike" kern="0" cap="none" spc="0" normalizeH="0" baseline="0" noProof="0" dirty="0" smtClean="0">
              <a:ln>
                <a:noFill/>
              </a:ln>
              <a:effectLst/>
              <a:uLnTx/>
              <a:uFillTx/>
              <a:ea typeface="+mn-ea"/>
              <a:cs typeface="+mn-cs"/>
            </a:endParaRPr>
          </a:p>
          <a:p>
            <a:pPr marL="342900" lvl="0" indent="-342900" algn="ctr" fontAlgn="base">
              <a:spcBef>
                <a:spcPct val="20000"/>
              </a:spcBef>
              <a:spcAft>
                <a:spcPct val="0"/>
              </a:spcAft>
              <a:defRPr/>
            </a:pPr>
            <a:endParaRPr kumimoji="0" lang="en-GB" sz="2400" b="1" i="0" u="none" strike="noStrike" kern="0" cap="none" spc="0" normalizeH="0" baseline="0" noProof="0" dirty="0" smtClean="0">
              <a:ln>
                <a:noFill/>
              </a:ln>
              <a:solidFill>
                <a:schemeClr val="tx1">
                  <a:lumMod val="50000"/>
                  <a:lumOff val="50000"/>
                </a:schemeClr>
              </a:solidFill>
              <a:effectLst/>
              <a:uLnTx/>
              <a:uFillTx/>
              <a:ea typeface="+mn-ea"/>
              <a:cs typeface="+mn-cs"/>
            </a:endParaRPr>
          </a:p>
        </p:txBody>
      </p:sp>
      <p:sp>
        <p:nvSpPr>
          <p:cNvPr id="2" name="Date Placeholder 1"/>
          <p:cNvSpPr>
            <a:spLocks noGrp="1"/>
          </p:cNvSpPr>
          <p:nvPr>
            <p:ph type="dt" sz="half" idx="10"/>
          </p:nvPr>
        </p:nvSpPr>
        <p:spPr>
          <a:xfrm>
            <a:off x="6156176" y="113343"/>
            <a:ext cx="2853680" cy="435337"/>
          </a:xfrm>
        </p:spPr>
        <p:txBody>
          <a:bodyPr/>
          <a:lstStyle/>
          <a:p>
            <a:pPr algn="r"/>
            <a:r>
              <a:rPr lang="en-US" dirty="0" smtClean="0"/>
              <a:t>OPTIMISE II SIV Version 0.3 27/02/2017</a:t>
            </a:r>
            <a:endParaRPr lang="en-GB" dirty="0"/>
          </a:p>
        </p:txBody>
      </p:sp>
      <p:sp>
        <p:nvSpPr>
          <p:cNvPr id="7" name="Rectangle 2"/>
          <p:cNvSpPr txBox="1">
            <a:spLocks noChangeArrowheads="1"/>
          </p:cNvSpPr>
          <p:nvPr/>
        </p:nvSpPr>
        <p:spPr>
          <a:xfrm>
            <a:off x="251520" y="548680"/>
            <a:ext cx="8640960" cy="460851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rgbClr val="000099"/>
                </a:solidFill>
                <a:latin typeface="Arial" charset="0"/>
              </a:rPr>
              <a:t/>
            </a:r>
            <a:br>
              <a:rPr lang="en-US" sz="4000" b="1" dirty="0" smtClean="0">
                <a:solidFill>
                  <a:srgbClr val="000099"/>
                </a:solidFill>
                <a:latin typeface="Arial" charset="0"/>
              </a:rPr>
            </a:br>
            <a:endParaRPr lang="en-US" sz="3200" dirty="0">
              <a:solidFill>
                <a:srgbClr val="000099"/>
              </a:solidFill>
              <a:latin typeface="Arial" charset="0"/>
            </a:endParaRPr>
          </a:p>
        </p:txBody>
      </p:sp>
      <p:pic>
        <p:nvPicPr>
          <p:cNvPr id="9" name="Picture 4" descr="QMfoot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829" y="5702876"/>
            <a:ext cx="9144000" cy="118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Rectangle 2"/>
          <p:cNvSpPr/>
          <p:nvPr/>
        </p:nvSpPr>
        <p:spPr>
          <a:xfrm>
            <a:off x="1043608" y="1095499"/>
            <a:ext cx="7416824" cy="2308324"/>
          </a:xfrm>
          <a:prstGeom prst="rect">
            <a:avLst/>
          </a:prstGeom>
        </p:spPr>
        <p:txBody>
          <a:bodyPr wrap="square">
            <a:spAutoFit/>
          </a:bodyPr>
          <a:lstStyle/>
          <a:p>
            <a:pPr algn="ctr"/>
            <a:r>
              <a:rPr lang="en-GB" sz="3600" b="1" dirty="0">
                <a:solidFill>
                  <a:srgbClr val="73C167"/>
                </a:solidFill>
              </a:rPr>
              <a:t>O</a:t>
            </a:r>
            <a:r>
              <a:rPr lang="en-GB" sz="3600" b="1" dirty="0"/>
              <a:t>ptimisation of </a:t>
            </a:r>
            <a:r>
              <a:rPr lang="en-GB" sz="3600" b="1" dirty="0">
                <a:solidFill>
                  <a:srgbClr val="73C167"/>
                </a:solidFill>
              </a:rPr>
              <a:t>P</a:t>
            </a:r>
            <a:r>
              <a:rPr lang="en-GB" sz="3600" b="1" dirty="0"/>
              <a:t>eriopera</a:t>
            </a:r>
            <a:r>
              <a:rPr lang="en-GB" sz="3600" b="1" dirty="0">
                <a:solidFill>
                  <a:srgbClr val="73C167"/>
                </a:solidFill>
              </a:rPr>
              <a:t>t</a:t>
            </a:r>
            <a:r>
              <a:rPr lang="en-GB" sz="3600" b="1" dirty="0"/>
              <a:t>ive Card</a:t>
            </a:r>
            <a:r>
              <a:rPr lang="en-GB" sz="3600" b="1" dirty="0">
                <a:solidFill>
                  <a:srgbClr val="73C167"/>
                </a:solidFill>
              </a:rPr>
              <a:t>i</a:t>
            </a:r>
            <a:r>
              <a:rPr lang="en-GB" sz="3600" b="1" dirty="0"/>
              <a:t>ovascular </a:t>
            </a:r>
            <a:r>
              <a:rPr lang="en-GB" sz="3600" b="1" dirty="0">
                <a:solidFill>
                  <a:srgbClr val="73C167"/>
                </a:solidFill>
              </a:rPr>
              <a:t>M</a:t>
            </a:r>
            <a:r>
              <a:rPr lang="en-GB" sz="3600" b="1" dirty="0"/>
              <a:t>anagement to </a:t>
            </a:r>
            <a:r>
              <a:rPr lang="en-GB" sz="3600" b="1" dirty="0">
                <a:solidFill>
                  <a:srgbClr val="73C167"/>
                </a:solidFill>
              </a:rPr>
              <a:t>I</a:t>
            </a:r>
            <a:r>
              <a:rPr lang="en-GB" sz="3600" b="1" dirty="0"/>
              <a:t>mprove </a:t>
            </a:r>
            <a:r>
              <a:rPr lang="en-GB" sz="3600" b="1" dirty="0">
                <a:solidFill>
                  <a:srgbClr val="73C167"/>
                </a:solidFill>
              </a:rPr>
              <a:t>S</a:t>
            </a:r>
            <a:r>
              <a:rPr lang="en-GB" sz="3600" b="1" dirty="0"/>
              <a:t>urgical Outcom</a:t>
            </a:r>
            <a:r>
              <a:rPr lang="en-GB" sz="3600" b="1" dirty="0">
                <a:solidFill>
                  <a:srgbClr val="73C167"/>
                </a:solidFill>
              </a:rPr>
              <a:t>e II </a:t>
            </a:r>
            <a:r>
              <a:rPr lang="en-GB" sz="3600" b="1" dirty="0"/>
              <a:t>(OPTIMISE II)</a:t>
            </a:r>
            <a:r>
              <a:rPr lang="en-GB" sz="3600" b="1" dirty="0">
                <a:solidFill>
                  <a:srgbClr val="73C167"/>
                </a:solidFill>
              </a:rPr>
              <a:t> </a:t>
            </a:r>
            <a:r>
              <a:rPr lang="en-GB" sz="3600" b="1" dirty="0"/>
              <a:t>Trial</a:t>
            </a:r>
            <a:endParaRPr lang="en-GB" sz="3600" dirty="0">
              <a:effectLst/>
            </a:endParaRPr>
          </a:p>
        </p:txBody>
      </p:sp>
      <p:pic>
        <p:nvPicPr>
          <p:cNvPr id="8" name="Picture 7"/>
          <p:cNvPicPr/>
          <p:nvPr/>
        </p:nvPicPr>
        <p:blipFill>
          <a:blip r:embed="rId4" cstate="print">
            <a:extLst>
              <a:ext uri="{28A0092B-C50C-407E-A947-70E740481C1C}">
                <a14:useLocalDpi xmlns:a14="http://schemas.microsoft.com/office/drawing/2010/main" val="0"/>
              </a:ext>
            </a:extLst>
          </a:blip>
          <a:stretch>
            <a:fillRect/>
          </a:stretch>
        </p:blipFill>
        <p:spPr bwMode="auto">
          <a:xfrm>
            <a:off x="107504" y="84237"/>
            <a:ext cx="1556564" cy="752475"/>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84237"/>
            <a:ext cx="1556564" cy="752475"/>
          </a:xfrm>
          <a:prstGeom prst="rect">
            <a:avLst/>
          </a:prstGeom>
          <a:noFill/>
        </p:spPr>
      </p:pic>
      <p:sp>
        <p:nvSpPr>
          <p:cNvPr id="15361" name="Rectangle 2"/>
          <p:cNvSpPr>
            <a:spLocks noGrp="1" noChangeArrowheads="1"/>
          </p:cNvSpPr>
          <p:nvPr>
            <p:ph type="title"/>
          </p:nvPr>
        </p:nvSpPr>
        <p:spPr>
          <a:xfrm>
            <a:off x="457200" y="260648"/>
            <a:ext cx="8229600" cy="935038"/>
          </a:xfrm>
        </p:spPr>
        <p:txBody>
          <a:bodyPr>
            <a:normAutofit/>
          </a:bodyPr>
          <a:lstStyle/>
          <a:p>
            <a:r>
              <a:rPr lang="en-US" sz="3200" b="1" dirty="0" smtClean="0">
                <a:solidFill>
                  <a:srgbClr val="33CC33"/>
                </a:solidFill>
                <a:latin typeface="+mn-lt"/>
              </a:rPr>
              <a:t>INCLUSION CRITERIA</a:t>
            </a:r>
            <a:endParaRPr lang="en-US" sz="3200" b="1" dirty="0">
              <a:solidFill>
                <a:srgbClr val="33CC33"/>
              </a:solidFill>
              <a:latin typeface="+mn-lt"/>
            </a:endParaRPr>
          </a:p>
        </p:txBody>
      </p:sp>
      <p:pic>
        <p:nvPicPr>
          <p:cNvPr id="15363" name="Picture 4" descr="QMfoo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702300"/>
            <a:ext cx="9144000" cy="118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ectangle 3"/>
          <p:cNvSpPr txBox="1">
            <a:spLocks noChangeArrowheads="1"/>
          </p:cNvSpPr>
          <p:nvPr/>
        </p:nvSpPr>
        <p:spPr>
          <a:xfrm>
            <a:off x="0" y="1773960"/>
            <a:ext cx="8532440" cy="20870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nSpc>
                <a:spcPct val="120000"/>
              </a:lnSpc>
              <a:spcBef>
                <a:spcPts val="0"/>
              </a:spcBef>
              <a:buFont typeface="Wingdings" panose="05000000000000000000" pitchFamily="2" charset="2"/>
              <a:buChar char="þ"/>
            </a:pPr>
            <a:r>
              <a:rPr lang="en-US" sz="2400" b="1" dirty="0" smtClean="0"/>
              <a:t> Age </a:t>
            </a:r>
            <a:r>
              <a:rPr lang="en-US" sz="2400" b="1" dirty="0"/>
              <a:t>≥65 </a:t>
            </a:r>
            <a:r>
              <a:rPr lang="en-US" sz="2400" b="1" dirty="0" smtClean="0"/>
              <a:t>years. </a:t>
            </a:r>
            <a:endParaRPr lang="en-US" sz="2400" b="1" dirty="0"/>
          </a:p>
          <a:p>
            <a:pPr lvl="1">
              <a:lnSpc>
                <a:spcPct val="120000"/>
              </a:lnSpc>
              <a:spcBef>
                <a:spcPts val="0"/>
              </a:spcBef>
              <a:buFont typeface="Wingdings" panose="05000000000000000000" pitchFamily="2" charset="2"/>
              <a:buChar char="þ"/>
            </a:pPr>
            <a:endParaRPr lang="en-US" sz="2400" b="1" dirty="0"/>
          </a:p>
          <a:p>
            <a:pPr lvl="1">
              <a:lnSpc>
                <a:spcPct val="120000"/>
              </a:lnSpc>
              <a:spcBef>
                <a:spcPts val="0"/>
              </a:spcBef>
              <a:buFont typeface="Wingdings" panose="05000000000000000000" pitchFamily="2" charset="2"/>
              <a:buChar char="þ"/>
            </a:pPr>
            <a:r>
              <a:rPr lang="en-US" sz="2400" b="1" dirty="0" smtClean="0"/>
              <a:t> Major </a:t>
            </a:r>
            <a:r>
              <a:rPr lang="en-US" sz="2400" b="1" dirty="0"/>
              <a:t>elective surgery </a:t>
            </a:r>
            <a:r>
              <a:rPr lang="en-GB" sz="2400" b="1" dirty="0"/>
              <a:t>involving the gastrointestinal tract that is expected to take longer than 90 </a:t>
            </a:r>
            <a:r>
              <a:rPr lang="en-GB" sz="2400" b="1" dirty="0" smtClean="0"/>
              <a:t>minutes.</a:t>
            </a:r>
            <a:endParaRPr lang="en-GB" sz="2400" b="1" dirty="0"/>
          </a:p>
          <a:p>
            <a:pPr marL="457200" lvl="1" indent="0">
              <a:lnSpc>
                <a:spcPct val="120000"/>
              </a:lnSpc>
              <a:spcBef>
                <a:spcPts val="0"/>
              </a:spcBef>
              <a:buNone/>
            </a:pPr>
            <a:endParaRPr lang="en-US" sz="2400" b="1" dirty="0"/>
          </a:p>
        </p:txBody>
      </p:sp>
    </p:spTree>
    <p:extLst>
      <p:ext uri="{BB962C8B-B14F-4D97-AF65-F5344CB8AC3E}">
        <p14:creationId xmlns:p14="http://schemas.microsoft.com/office/powerpoint/2010/main" val="6081193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84237"/>
            <a:ext cx="1556564" cy="752475"/>
          </a:xfrm>
          <a:prstGeom prst="rect">
            <a:avLst/>
          </a:prstGeom>
          <a:noFill/>
        </p:spPr>
      </p:pic>
      <p:sp>
        <p:nvSpPr>
          <p:cNvPr id="15361" name="Rectangle 2"/>
          <p:cNvSpPr>
            <a:spLocks noGrp="1" noChangeArrowheads="1"/>
          </p:cNvSpPr>
          <p:nvPr>
            <p:ph type="title"/>
          </p:nvPr>
        </p:nvSpPr>
        <p:spPr>
          <a:xfrm>
            <a:off x="457200" y="260648"/>
            <a:ext cx="8229600" cy="935038"/>
          </a:xfrm>
        </p:spPr>
        <p:txBody>
          <a:bodyPr>
            <a:normAutofit/>
          </a:bodyPr>
          <a:lstStyle/>
          <a:p>
            <a:r>
              <a:rPr lang="en-US" sz="3200" b="1" dirty="0" smtClean="0">
                <a:solidFill>
                  <a:srgbClr val="33CC33"/>
                </a:solidFill>
                <a:latin typeface="+mn-lt"/>
              </a:rPr>
              <a:t>EXCLUSION CRITERIA</a:t>
            </a:r>
            <a:endParaRPr lang="en-US" sz="3200" b="1" dirty="0">
              <a:solidFill>
                <a:srgbClr val="33CC33"/>
              </a:solidFill>
              <a:latin typeface="+mn-lt"/>
            </a:endParaRPr>
          </a:p>
        </p:txBody>
      </p:sp>
      <p:pic>
        <p:nvPicPr>
          <p:cNvPr id="15363" name="Picture 4" descr="QMfoo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702300"/>
            <a:ext cx="9144000" cy="118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3"/>
          <p:cNvSpPr txBox="1">
            <a:spLocks noChangeArrowheads="1"/>
          </p:cNvSpPr>
          <p:nvPr/>
        </p:nvSpPr>
        <p:spPr>
          <a:xfrm>
            <a:off x="0" y="1052736"/>
            <a:ext cx="9144000" cy="45518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nSpc>
                <a:spcPct val="150000"/>
              </a:lnSpc>
              <a:spcBef>
                <a:spcPts val="0"/>
              </a:spcBef>
              <a:buFont typeface="Wingdings" panose="05000000000000000000" pitchFamily="2" charset="2"/>
              <a:buChar char="ý"/>
            </a:pPr>
            <a:r>
              <a:rPr lang="en-GB" sz="1800" b="1" dirty="0" smtClean="0"/>
              <a:t>Inability or refusal to provide patient consent.</a:t>
            </a:r>
          </a:p>
          <a:p>
            <a:pPr lvl="1">
              <a:lnSpc>
                <a:spcPct val="150000"/>
              </a:lnSpc>
              <a:spcBef>
                <a:spcPts val="0"/>
              </a:spcBef>
              <a:buFont typeface="Wingdings" panose="05000000000000000000" pitchFamily="2" charset="2"/>
              <a:buChar char="ý"/>
            </a:pPr>
            <a:r>
              <a:rPr lang="en-GB" sz="1800" b="1" dirty="0" smtClean="0">
                <a:solidFill>
                  <a:srgbClr val="FF0000"/>
                </a:solidFill>
              </a:rPr>
              <a:t>Clinician refusal. </a:t>
            </a:r>
          </a:p>
          <a:p>
            <a:pPr lvl="1">
              <a:lnSpc>
                <a:spcPct val="150000"/>
              </a:lnSpc>
              <a:spcBef>
                <a:spcPts val="0"/>
              </a:spcBef>
              <a:buFont typeface="Wingdings" panose="05000000000000000000" pitchFamily="2" charset="2"/>
              <a:buChar char="ý"/>
            </a:pPr>
            <a:r>
              <a:rPr lang="en-GB" sz="1800" b="1" dirty="0" smtClean="0">
                <a:solidFill>
                  <a:srgbClr val="FF0000"/>
                </a:solidFill>
              </a:rPr>
              <a:t>American Society of Anesthesiologists (ASA) score of </a:t>
            </a:r>
            <a:r>
              <a:rPr lang="en-GB" sz="1800" b="1" dirty="0">
                <a:solidFill>
                  <a:srgbClr val="FF0000"/>
                </a:solidFill>
              </a:rPr>
              <a:t>1</a:t>
            </a:r>
            <a:r>
              <a:rPr lang="en-GB" sz="1800" b="1" dirty="0" smtClean="0">
                <a:solidFill>
                  <a:srgbClr val="FF0000"/>
                </a:solidFill>
              </a:rPr>
              <a:t>.</a:t>
            </a:r>
          </a:p>
          <a:p>
            <a:pPr lvl="1">
              <a:lnSpc>
                <a:spcPct val="150000"/>
              </a:lnSpc>
              <a:spcBef>
                <a:spcPts val="0"/>
              </a:spcBef>
              <a:buFont typeface="Wingdings" panose="05000000000000000000" pitchFamily="2" charset="2"/>
              <a:buChar char="ý"/>
            </a:pPr>
            <a:r>
              <a:rPr lang="en-GB" sz="1800" b="1" dirty="0"/>
              <a:t>P</a:t>
            </a:r>
            <a:r>
              <a:rPr lang="en-GB" sz="1800" b="1" dirty="0" smtClean="0"/>
              <a:t>atients expected to die within 30 days. </a:t>
            </a:r>
          </a:p>
          <a:p>
            <a:pPr lvl="1">
              <a:lnSpc>
                <a:spcPct val="150000"/>
              </a:lnSpc>
              <a:spcBef>
                <a:spcPts val="0"/>
              </a:spcBef>
              <a:buFont typeface="Wingdings" panose="05000000000000000000" pitchFamily="2" charset="2"/>
              <a:buChar char="ý"/>
            </a:pPr>
            <a:r>
              <a:rPr lang="en-GB" sz="1800" b="1" dirty="0"/>
              <a:t>A</a:t>
            </a:r>
            <a:r>
              <a:rPr lang="en-GB" sz="1800" b="1" dirty="0" smtClean="0"/>
              <a:t>cute myocardial ischaemia within 30 days prior to randomisation.</a:t>
            </a:r>
          </a:p>
          <a:p>
            <a:pPr lvl="1">
              <a:lnSpc>
                <a:spcPct val="150000"/>
              </a:lnSpc>
              <a:spcBef>
                <a:spcPts val="0"/>
              </a:spcBef>
              <a:buFont typeface="Wingdings" panose="05000000000000000000" pitchFamily="2" charset="2"/>
              <a:buChar char="ý"/>
            </a:pPr>
            <a:r>
              <a:rPr lang="en-GB" sz="1800" b="1" dirty="0"/>
              <a:t>A</a:t>
            </a:r>
            <a:r>
              <a:rPr lang="en-GB" sz="1800" b="1" dirty="0" smtClean="0"/>
              <a:t>cute pulmonary oedema within 30 days prior to randomisation.</a:t>
            </a:r>
          </a:p>
          <a:p>
            <a:pPr lvl="1">
              <a:lnSpc>
                <a:spcPct val="150000"/>
              </a:lnSpc>
              <a:spcBef>
                <a:spcPts val="0"/>
              </a:spcBef>
              <a:buFont typeface="Wingdings" panose="05000000000000000000" pitchFamily="2" charset="2"/>
              <a:buChar char="ý"/>
            </a:pPr>
            <a:r>
              <a:rPr lang="en-GB" sz="1800" b="1" dirty="0"/>
              <a:t>C</a:t>
            </a:r>
            <a:r>
              <a:rPr lang="en-GB" sz="1800" b="1" dirty="0" smtClean="0"/>
              <a:t>ontra-indication to low-dose inotropic medication.</a:t>
            </a:r>
          </a:p>
          <a:p>
            <a:pPr lvl="1">
              <a:lnSpc>
                <a:spcPct val="150000"/>
              </a:lnSpc>
              <a:spcBef>
                <a:spcPts val="0"/>
              </a:spcBef>
              <a:buFont typeface="Wingdings" panose="05000000000000000000" pitchFamily="2" charset="2"/>
              <a:buChar char="ý"/>
            </a:pPr>
            <a:r>
              <a:rPr lang="en-GB" sz="1800" b="1" dirty="0"/>
              <a:t>P</a:t>
            </a:r>
            <a:r>
              <a:rPr lang="en-GB" sz="1800" b="1" dirty="0" smtClean="0"/>
              <a:t>regnancy at time of enrolment.</a:t>
            </a:r>
          </a:p>
          <a:p>
            <a:pPr lvl="1">
              <a:lnSpc>
                <a:spcPct val="150000"/>
              </a:lnSpc>
              <a:spcBef>
                <a:spcPts val="0"/>
              </a:spcBef>
              <a:buFont typeface="Wingdings" panose="05000000000000000000" pitchFamily="2" charset="2"/>
              <a:buChar char="ý"/>
            </a:pPr>
            <a:r>
              <a:rPr lang="en-GB" sz="1800" b="1" dirty="0"/>
              <a:t>P</a:t>
            </a:r>
            <a:r>
              <a:rPr lang="en-GB" sz="1800" b="1" dirty="0" smtClean="0"/>
              <a:t>revious enrolment in the OPTIMISE II trial.</a:t>
            </a:r>
          </a:p>
          <a:p>
            <a:pPr lvl="1">
              <a:lnSpc>
                <a:spcPct val="150000"/>
              </a:lnSpc>
              <a:spcBef>
                <a:spcPts val="0"/>
              </a:spcBef>
              <a:buFont typeface="Wingdings" panose="05000000000000000000" pitchFamily="2" charset="2"/>
              <a:buChar char="ý"/>
            </a:pPr>
            <a:r>
              <a:rPr lang="en-GB" sz="1800" b="1" dirty="0">
                <a:solidFill>
                  <a:srgbClr val="FF0000"/>
                </a:solidFill>
              </a:rPr>
              <a:t>C</a:t>
            </a:r>
            <a:r>
              <a:rPr lang="en-GB" sz="1800" b="1" dirty="0" smtClean="0">
                <a:solidFill>
                  <a:srgbClr val="FF0000"/>
                </a:solidFill>
              </a:rPr>
              <a:t>urrent participation in another clinical trial of a treatment with a similar biological mechanism or primary outcome measure.</a:t>
            </a:r>
          </a:p>
          <a:p>
            <a:pPr marL="457200" lvl="1" indent="0">
              <a:lnSpc>
                <a:spcPct val="170000"/>
              </a:lnSpc>
              <a:spcBef>
                <a:spcPts val="0"/>
              </a:spcBef>
              <a:buFont typeface="Arial" pitchFamily="34" charset="0"/>
              <a:buNone/>
            </a:pPr>
            <a:endParaRPr lang="en-GB" sz="2000" dirty="0">
              <a:solidFill>
                <a:srgbClr val="000099"/>
              </a:solidFill>
            </a:endParaRPr>
          </a:p>
        </p:txBody>
      </p:sp>
    </p:spTree>
    <p:extLst>
      <p:ext uri="{BB962C8B-B14F-4D97-AF65-F5344CB8AC3E}">
        <p14:creationId xmlns:p14="http://schemas.microsoft.com/office/powerpoint/2010/main" val="2314780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84237"/>
            <a:ext cx="1556564" cy="752475"/>
          </a:xfrm>
          <a:prstGeom prst="rect">
            <a:avLst/>
          </a:prstGeom>
          <a:noFill/>
        </p:spPr>
      </p:pic>
      <p:sp>
        <p:nvSpPr>
          <p:cNvPr id="15361" name="Rectangle 2"/>
          <p:cNvSpPr>
            <a:spLocks noGrp="1" noChangeArrowheads="1"/>
          </p:cNvSpPr>
          <p:nvPr>
            <p:ph type="title"/>
          </p:nvPr>
        </p:nvSpPr>
        <p:spPr>
          <a:xfrm>
            <a:off x="457200" y="260648"/>
            <a:ext cx="8229600" cy="935038"/>
          </a:xfrm>
        </p:spPr>
        <p:txBody>
          <a:bodyPr>
            <a:normAutofit/>
          </a:bodyPr>
          <a:lstStyle/>
          <a:p>
            <a:r>
              <a:rPr lang="en-US" sz="3200" b="1" dirty="0" smtClean="0">
                <a:solidFill>
                  <a:srgbClr val="33CC33"/>
                </a:solidFill>
                <a:latin typeface="+mn-lt"/>
              </a:rPr>
              <a:t>RANDOMISATION</a:t>
            </a:r>
            <a:endParaRPr lang="en-US" sz="3200" b="1" dirty="0">
              <a:solidFill>
                <a:srgbClr val="33CC33"/>
              </a:solidFill>
              <a:latin typeface="+mn-lt"/>
            </a:endParaRPr>
          </a:p>
        </p:txBody>
      </p:sp>
      <p:pic>
        <p:nvPicPr>
          <p:cNvPr id="15363" name="Picture 4" descr="QMfoo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702300"/>
            <a:ext cx="9144000" cy="118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3"/>
          <p:cNvSpPr txBox="1">
            <a:spLocks noChangeArrowheads="1"/>
          </p:cNvSpPr>
          <p:nvPr/>
        </p:nvSpPr>
        <p:spPr>
          <a:xfrm>
            <a:off x="0" y="1052736"/>
            <a:ext cx="9144000" cy="45518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70000"/>
              </a:lnSpc>
              <a:spcBef>
                <a:spcPts val="0"/>
              </a:spcBef>
              <a:buFont typeface="Arial" pitchFamily="34" charset="0"/>
              <a:buNone/>
            </a:pPr>
            <a:endParaRPr lang="en-GB" sz="2000" dirty="0">
              <a:solidFill>
                <a:srgbClr val="000099"/>
              </a:solidFill>
            </a:endParaRPr>
          </a:p>
        </p:txBody>
      </p:sp>
      <p:sp>
        <p:nvSpPr>
          <p:cNvPr id="6" name="Rectangle 3"/>
          <p:cNvSpPr txBox="1">
            <a:spLocks noChangeArrowheads="1"/>
          </p:cNvSpPr>
          <p:nvPr/>
        </p:nvSpPr>
        <p:spPr>
          <a:xfrm>
            <a:off x="0" y="1124744"/>
            <a:ext cx="9144000" cy="43204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nSpc>
                <a:spcPct val="150000"/>
              </a:lnSpc>
              <a:buFont typeface="Arial" pitchFamily="34" charset="0"/>
              <a:buChar char="•"/>
            </a:pPr>
            <a:r>
              <a:rPr lang="en-GB" sz="2200" b="1" dirty="0" smtClean="0"/>
              <a:t>After informed consent</a:t>
            </a:r>
          </a:p>
          <a:p>
            <a:pPr lvl="1">
              <a:lnSpc>
                <a:spcPct val="150000"/>
              </a:lnSpc>
              <a:buFont typeface="Arial" pitchFamily="34" charset="0"/>
              <a:buChar char="•"/>
            </a:pPr>
            <a:r>
              <a:rPr lang="en-GB" sz="2200" b="1" dirty="0" smtClean="0"/>
              <a:t>On day of surgery patient in anaesthetic room</a:t>
            </a:r>
          </a:p>
          <a:p>
            <a:pPr lvl="1">
              <a:lnSpc>
                <a:spcPct val="150000"/>
              </a:lnSpc>
              <a:buFont typeface="Arial" pitchFamily="34" charset="0"/>
              <a:buChar char="•"/>
            </a:pPr>
            <a:r>
              <a:rPr lang="en-GB" sz="2200" b="1" dirty="0" smtClean="0"/>
              <a:t>Via the OPTIMISE II online database </a:t>
            </a:r>
          </a:p>
          <a:p>
            <a:pPr lvl="1">
              <a:lnSpc>
                <a:spcPct val="150000"/>
              </a:lnSpc>
              <a:buFont typeface="Arial" pitchFamily="34" charset="0"/>
              <a:buChar char="•"/>
            </a:pPr>
            <a:r>
              <a:rPr lang="en-GB" sz="2200" b="1" dirty="0" smtClean="0"/>
              <a:t>Randomisation criteria:</a:t>
            </a:r>
          </a:p>
          <a:p>
            <a:pPr lvl="2">
              <a:lnSpc>
                <a:spcPct val="150000"/>
              </a:lnSpc>
            </a:pPr>
            <a:r>
              <a:rPr lang="en-GB" sz="2000" b="1" dirty="0" smtClean="0"/>
              <a:t>ASA grade</a:t>
            </a:r>
          </a:p>
          <a:p>
            <a:pPr lvl="2">
              <a:lnSpc>
                <a:spcPct val="150000"/>
              </a:lnSpc>
            </a:pPr>
            <a:r>
              <a:rPr lang="en-GB" sz="2000" b="1" dirty="0" smtClean="0"/>
              <a:t>Planned surgical procedure category</a:t>
            </a:r>
          </a:p>
          <a:p>
            <a:pPr lvl="2">
              <a:lnSpc>
                <a:spcPct val="150000"/>
              </a:lnSpc>
            </a:pPr>
            <a:r>
              <a:rPr lang="en-GB" sz="2000" b="1" dirty="0" smtClean="0"/>
              <a:t>Planned level of care on first night after surgery</a:t>
            </a:r>
          </a:p>
          <a:p>
            <a:pPr lvl="2">
              <a:lnSpc>
                <a:spcPct val="150000"/>
              </a:lnSpc>
            </a:pPr>
            <a:r>
              <a:rPr lang="en-GB" sz="2000" b="1" dirty="0" smtClean="0"/>
              <a:t>Laboratory tests (Haemoglobin, Creatinine and Ethnicity) </a:t>
            </a:r>
          </a:p>
          <a:p>
            <a:pPr marL="457200" lvl="1" indent="0">
              <a:lnSpc>
                <a:spcPct val="150000"/>
              </a:lnSpc>
              <a:buNone/>
            </a:pPr>
            <a:endParaRPr lang="en-GB" sz="2000" b="1" dirty="0"/>
          </a:p>
        </p:txBody>
      </p:sp>
    </p:spTree>
    <p:extLst>
      <p:ext uri="{BB962C8B-B14F-4D97-AF65-F5344CB8AC3E}">
        <p14:creationId xmlns:p14="http://schemas.microsoft.com/office/powerpoint/2010/main" val="3679398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84237"/>
            <a:ext cx="1556564" cy="752475"/>
          </a:xfrm>
          <a:prstGeom prst="rect">
            <a:avLst/>
          </a:prstGeom>
          <a:noFill/>
        </p:spPr>
      </p:pic>
      <p:sp>
        <p:nvSpPr>
          <p:cNvPr id="15361" name="Rectangle 2"/>
          <p:cNvSpPr>
            <a:spLocks noGrp="1" noChangeArrowheads="1"/>
          </p:cNvSpPr>
          <p:nvPr>
            <p:ph type="title"/>
          </p:nvPr>
        </p:nvSpPr>
        <p:spPr>
          <a:xfrm>
            <a:off x="457200" y="260648"/>
            <a:ext cx="8229600" cy="935038"/>
          </a:xfrm>
        </p:spPr>
        <p:txBody>
          <a:bodyPr>
            <a:normAutofit/>
          </a:bodyPr>
          <a:lstStyle/>
          <a:p>
            <a:r>
              <a:rPr lang="en-US" sz="3200" b="1" dirty="0" smtClean="0">
                <a:solidFill>
                  <a:srgbClr val="33CC33"/>
                </a:solidFill>
                <a:latin typeface="+mn-lt"/>
              </a:rPr>
              <a:t>INTERVENTION GROUP </a:t>
            </a:r>
            <a:endParaRPr lang="en-US" sz="3200" b="1" dirty="0">
              <a:solidFill>
                <a:srgbClr val="33CC33"/>
              </a:solidFill>
              <a:latin typeface="+mn-lt"/>
            </a:endParaRPr>
          </a:p>
        </p:txBody>
      </p:sp>
      <p:pic>
        <p:nvPicPr>
          <p:cNvPr id="15363" name="Picture 4" descr="QMfoo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702300"/>
            <a:ext cx="9144000" cy="118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ectangle 3"/>
          <p:cNvSpPr txBox="1">
            <a:spLocks noChangeArrowheads="1"/>
          </p:cNvSpPr>
          <p:nvPr/>
        </p:nvSpPr>
        <p:spPr>
          <a:xfrm>
            <a:off x="0" y="1196752"/>
            <a:ext cx="8820150" cy="43204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50000"/>
              </a:lnSpc>
              <a:buNone/>
            </a:pPr>
            <a:endParaRPr lang="en-GB" sz="2000" b="1" dirty="0"/>
          </a:p>
        </p:txBody>
      </p:sp>
      <p:sp>
        <p:nvSpPr>
          <p:cNvPr id="10" name="Rectangle 3"/>
          <p:cNvSpPr txBox="1">
            <a:spLocks noChangeArrowheads="1"/>
          </p:cNvSpPr>
          <p:nvPr/>
        </p:nvSpPr>
        <p:spPr>
          <a:xfrm>
            <a:off x="251520" y="1340768"/>
            <a:ext cx="8568952" cy="374441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nSpc>
                <a:spcPct val="110000"/>
              </a:lnSpc>
              <a:buFont typeface="Arial" pitchFamily="34" charset="0"/>
              <a:buChar char="•"/>
            </a:pPr>
            <a:r>
              <a:rPr lang="en-GB" sz="2600" b="1" dirty="0"/>
              <a:t>Commence at start of general </a:t>
            </a:r>
            <a:r>
              <a:rPr lang="en-GB" sz="2600" b="1" dirty="0" smtClean="0"/>
              <a:t>anaesthesia.</a:t>
            </a:r>
          </a:p>
          <a:p>
            <a:pPr lvl="1">
              <a:lnSpc>
                <a:spcPct val="110000"/>
              </a:lnSpc>
              <a:buFont typeface="Arial" pitchFamily="34" charset="0"/>
              <a:buChar char="•"/>
            </a:pPr>
            <a:endParaRPr lang="en-GB" sz="1000" b="1" dirty="0"/>
          </a:p>
          <a:p>
            <a:pPr lvl="1">
              <a:lnSpc>
                <a:spcPct val="110000"/>
              </a:lnSpc>
              <a:buFont typeface="Arial" pitchFamily="34" charset="0"/>
              <a:buChar char="•"/>
            </a:pPr>
            <a:r>
              <a:rPr lang="en-GB" sz="2600" b="1" dirty="0" smtClean="0"/>
              <a:t>OPTIMISE II </a:t>
            </a:r>
            <a:r>
              <a:rPr lang="en-GB" sz="2600" b="1" dirty="0"/>
              <a:t>treatment </a:t>
            </a:r>
            <a:r>
              <a:rPr lang="en-GB" sz="2600" b="1" dirty="0" smtClean="0"/>
              <a:t>algorithm.</a:t>
            </a:r>
          </a:p>
          <a:p>
            <a:pPr lvl="1">
              <a:lnSpc>
                <a:spcPct val="110000"/>
              </a:lnSpc>
              <a:buFont typeface="Arial" pitchFamily="34" charset="0"/>
              <a:buChar char="•"/>
            </a:pPr>
            <a:endParaRPr lang="en-GB" sz="1000" b="1" dirty="0"/>
          </a:p>
          <a:p>
            <a:pPr lvl="1">
              <a:lnSpc>
                <a:spcPct val="110000"/>
              </a:lnSpc>
              <a:buFont typeface="Arial" pitchFamily="34" charset="0"/>
              <a:buChar char="•"/>
            </a:pPr>
            <a:r>
              <a:rPr lang="en-GB" sz="2600" b="1" dirty="0"/>
              <a:t>Fluid guided by stroke </a:t>
            </a:r>
            <a:r>
              <a:rPr lang="en-GB" sz="2600" b="1" dirty="0" smtClean="0"/>
              <a:t>volume/ low </a:t>
            </a:r>
            <a:r>
              <a:rPr lang="en-GB" sz="2600" b="1" dirty="0"/>
              <a:t>dose inotrope </a:t>
            </a:r>
            <a:r>
              <a:rPr lang="en-GB" sz="2600" b="1" dirty="0" smtClean="0"/>
              <a:t>infusion.</a:t>
            </a:r>
            <a:endParaRPr lang="en-GB" sz="2600" b="1" dirty="0"/>
          </a:p>
          <a:p>
            <a:pPr lvl="1">
              <a:lnSpc>
                <a:spcPct val="110000"/>
              </a:lnSpc>
              <a:buFont typeface="Arial" pitchFamily="34" charset="0"/>
              <a:buChar char="•"/>
            </a:pPr>
            <a:endParaRPr lang="en-GB" sz="1000" b="1" dirty="0" smtClean="0"/>
          </a:p>
          <a:p>
            <a:pPr lvl="1">
              <a:lnSpc>
                <a:spcPct val="110000"/>
              </a:lnSpc>
              <a:buFont typeface="Arial" pitchFamily="34" charset="0"/>
              <a:buChar char="•"/>
            </a:pPr>
            <a:r>
              <a:rPr lang="en-GB" sz="2600" b="1" dirty="0" smtClean="0"/>
              <a:t>Low </a:t>
            </a:r>
            <a:r>
              <a:rPr lang="en-GB" sz="2600" b="1" dirty="0"/>
              <a:t>rate maintenance </a:t>
            </a:r>
            <a:r>
              <a:rPr lang="en-GB" sz="2600" b="1" dirty="0" smtClean="0"/>
              <a:t>fluid.</a:t>
            </a:r>
          </a:p>
          <a:p>
            <a:pPr lvl="1">
              <a:lnSpc>
                <a:spcPct val="110000"/>
              </a:lnSpc>
              <a:buFont typeface="Arial" pitchFamily="34" charset="0"/>
              <a:buChar char="•"/>
            </a:pPr>
            <a:endParaRPr lang="en-GB" sz="1000" b="1" dirty="0"/>
          </a:p>
          <a:p>
            <a:pPr lvl="1">
              <a:lnSpc>
                <a:spcPct val="110000"/>
              </a:lnSpc>
              <a:buFont typeface="Arial" pitchFamily="34" charset="0"/>
              <a:buChar char="•"/>
            </a:pPr>
            <a:r>
              <a:rPr lang="en-GB" sz="2600" b="1" dirty="0" smtClean="0"/>
              <a:t>Continues </a:t>
            </a:r>
            <a:r>
              <a:rPr lang="en-GB" sz="2600" b="1" dirty="0"/>
              <a:t>for 4 hrs after surgery is </a:t>
            </a:r>
            <a:r>
              <a:rPr lang="en-GB" sz="2600" b="1" dirty="0" smtClean="0"/>
              <a:t>complete.</a:t>
            </a:r>
            <a:endParaRPr lang="en-US" sz="2600" b="1" dirty="0"/>
          </a:p>
        </p:txBody>
      </p:sp>
    </p:spTree>
    <p:extLst>
      <p:ext uri="{BB962C8B-B14F-4D97-AF65-F5344CB8AC3E}">
        <p14:creationId xmlns:p14="http://schemas.microsoft.com/office/powerpoint/2010/main" val="1681699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p:nvPr/>
        </p:nvPicPr>
        <p:blipFill>
          <a:blip r:embed="rId3" cstate="print">
            <a:extLst>
              <a:ext uri="{28A0092B-C50C-407E-A947-70E740481C1C}">
                <a14:useLocalDpi xmlns:a14="http://schemas.microsoft.com/office/drawing/2010/main" val="0"/>
              </a:ext>
            </a:extLst>
          </a:blip>
          <a:stretch>
            <a:fillRect/>
          </a:stretch>
        </p:blipFill>
        <p:spPr bwMode="auto">
          <a:xfrm>
            <a:off x="98604" y="3945"/>
            <a:ext cx="1457960" cy="752475"/>
          </a:xfrm>
          <a:prstGeom prst="rect">
            <a:avLst/>
          </a:prstGeom>
          <a:noFill/>
        </p:spPr>
      </p:pic>
      <p:pic>
        <p:nvPicPr>
          <p:cNvPr id="4" name="Picture 3"/>
          <p:cNvPicPr>
            <a:picLocks noChangeAspect="1"/>
          </p:cNvPicPr>
          <p:nvPr/>
        </p:nvPicPr>
        <p:blipFill>
          <a:blip r:embed="rId4"/>
          <a:stretch>
            <a:fillRect/>
          </a:stretch>
        </p:blipFill>
        <p:spPr>
          <a:xfrm>
            <a:off x="2195736" y="0"/>
            <a:ext cx="5040560" cy="6762336"/>
          </a:xfrm>
          <a:prstGeom prst="rect">
            <a:avLst/>
          </a:prstGeom>
        </p:spPr>
      </p:pic>
      <p:sp>
        <p:nvSpPr>
          <p:cNvPr id="5" name="Rectangle 2"/>
          <p:cNvSpPr>
            <a:spLocks noGrp="1" noChangeArrowheads="1"/>
          </p:cNvSpPr>
          <p:nvPr>
            <p:ph type="title"/>
          </p:nvPr>
        </p:nvSpPr>
        <p:spPr>
          <a:xfrm>
            <a:off x="251520" y="2769100"/>
            <a:ext cx="1944216" cy="1224136"/>
          </a:xfrm>
        </p:spPr>
        <p:txBody>
          <a:bodyPr>
            <a:normAutofit fontScale="90000"/>
          </a:bodyPr>
          <a:lstStyle/>
          <a:p>
            <a:pPr lvl="1" algn="ctr">
              <a:lnSpc>
                <a:spcPct val="110000"/>
              </a:lnSpc>
            </a:pPr>
            <a:r>
              <a:rPr lang="en-GB" sz="2400" b="1" dirty="0" smtClean="0">
                <a:latin typeface="+mn-lt"/>
              </a:rPr>
              <a:t>OPTIMISE II treatment algorithm</a:t>
            </a:r>
          </a:p>
        </p:txBody>
      </p:sp>
    </p:spTree>
    <p:extLst>
      <p:ext uri="{BB962C8B-B14F-4D97-AF65-F5344CB8AC3E}">
        <p14:creationId xmlns:p14="http://schemas.microsoft.com/office/powerpoint/2010/main" val="31482359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84237"/>
            <a:ext cx="1556564" cy="752475"/>
          </a:xfrm>
          <a:prstGeom prst="rect">
            <a:avLst/>
          </a:prstGeom>
          <a:noFill/>
        </p:spPr>
      </p:pic>
      <p:sp>
        <p:nvSpPr>
          <p:cNvPr id="15361" name="Rectangle 2"/>
          <p:cNvSpPr>
            <a:spLocks noGrp="1" noChangeArrowheads="1"/>
          </p:cNvSpPr>
          <p:nvPr>
            <p:ph type="title"/>
          </p:nvPr>
        </p:nvSpPr>
        <p:spPr>
          <a:xfrm>
            <a:off x="457200" y="260648"/>
            <a:ext cx="8229600" cy="935038"/>
          </a:xfrm>
        </p:spPr>
        <p:txBody>
          <a:bodyPr>
            <a:normAutofit/>
          </a:bodyPr>
          <a:lstStyle/>
          <a:p>
            <a:r>
              <a:rPr lang="en-US" sz="3200" b="1" dirty="0" smtClean="0">
                <a:solidFill>
                  <a:srgbClr val="33CC33"/>
                </a:solidFill>
                <a:latin typeface="+mn-lt"/>
              </a:rPr>
              <a:t>USUAL CARE GROUP</a:t>
            </a:r>
            <a:endParaRPr lang="en-US" sz="3200" b="1" dirty="0">
              <a:solidFill>
                <a:srgbClr val="33CC33"/>
              </a:solidFill>
              <a:latin typeface="+mn-lt"/>
            </a:endParaRPr>
          </a:p>
        </p:txBody>
      </p:sp>
      <p:pic>
        <p:nvPicPr>
          <p:cNvPr id="15363" name="Picture 4" descr="QMfoo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702300"/>
            <a:ext cx="9144000" cy="118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3"/>
          <p:cNvSpPr txBox="1">
            <a:spLocks noChangeArrowheads="1"/>
          </p:cNvSpPr>
          <p:nvPr/>
        </p:nvSpPr>
        <p:spPr>
          <a:xfrm>
            <a:off x="0" y="1052736"/>
            <a:ext cx="9144000" cy="45518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70000"/>
              </a:lnSpc>
              <a:spcBef>
                <a:spcPts val="0"/>
              </a:spcBef>
              <a:buFont typeface="Arial" pitchFamily="34" charset="0"/>
              <a:buNone/>
            </a:pPr>
            <a:endParaRPr lang="en-GB" sz="2000" dirty="0">
              <a:solidFill>
                <a:srgbClr val="000099"/>
              </a:solidFill>
            </a:endParaRPr>
          </a:p>
        </p:txBody>
      </p:sp>
      <p:sp>
        <p:nvSpPr>
          <p:cNvPr id="6" name="Rectangle 3"/>
          <p:cNvSpPr txBox="1">
            <a:spLocks noChangeArrowheads="1"/>
          </p:cNvSpPr>
          <p:nvPr/>
        </p:nvSpPr>
        <p:spPr>
          <a:xfrm>
            <a:off x="0" y="1196752"/>
            <a:ext cx="8820150" cy="43204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50000"/>
              </a:lnSpc>
              <a:buNone/>
            </a:pPr>
            <a:endParaRPr lang="en-GB" sz="2000" b="1" dirty="0"/>
          </a:p>
        </p:txBody>
      </p:sp>
      <p:sp>
        <p:nvSpPr>
          <p:cNvPr id="2" name="Rectangle 1"/>
          <p:cNvSpPr/>
          <p:nvPr/>
        </p:nvSpPr>
        <p:spPr>
          <a:xfrm>
            <a:off x="251520" y="1626736"/>
            <a:ext cx="8568630" cy="3545586"/>
          </a:xfrm>
          <a:prstGeom prst="rect">
            <a:avLst/>
          </a:prstGeom>
        </p:spPr>
        <p:txBody>
          <a:bodyPr wrap="square">
            <a:spAutoFit/>
          </a:bodyPr>
          <a:lstStyle/>
          <a:p>
            <a:pPr lvl="1">
              <a:lnSpc>
                <a:spcPct val="110000"/>
              </a:lnSpc>
              <a:buFont typeface="Arial" panose="020B0604020202020204" pitchFamily="34" charset="0"/>
              <a:buChar char="•"/>
            </a:pPr>
            <a:r>
              <a:rPr lang="en-GB" sz="2800" b="1" dirty="0" smtClean="0"/>
              <a:t> </a:t>
            </a:r>
            <a:r>
              <a:rPr lang="en-GB" sz="3000" b="1" dirty="0" smtClean="0"/>
              <a:t>Usual </a:t>
            </a:r>
            <a:r>
              <a:rPr lang="en-GB" sz="3000" b="1" dirty="0"/>
              <a:t>perioperative </a:t>
            </a:r>
            <a:r>
              <a:rPr lang="en-GB" sz="3000" b="1" dirty="0" smtClean="0"/>
              <a:t>care</a:t>
            </a:r>
          </a:p>
          <a:p>
            <a:pPr lvl="1">
              <a:lnSpc>
                <a:spcPct val="110000"/>
              </a:lnSpc>
              <a:buFont typeface="Arial" panose="020B0604020202020204" pitchFamily="34" charset="0"/>
              <a:buChar char="•"/>
            </a:pPr>
            <a:endParaRPr lang="en-GB" sz="2800" b="1" dirty="0"/>
          </a:p>
          <a:p>
            <a:pPr lvl="1">
              <a:lnSpc>
                <a:spcPct val="110000"/>
              </a:lnSpc>
              <a:buFont typeface="Arial" panose="020B0604020202020204" pitchFamily="34" charset="0"/>
              <a:buChar char="•"/>
            </a:pPr>
            <a:r>
              <a:rPr lang="en-GB" sz="3000" b="1" dirty="0" smtClean="0"/>
              <a:t> Broad </a:t>
            </a:r>
            <a:r>
              <a:rPr lang="en-GB" sz="3000" b="1" dirty="0"/>
              <a:t>criteria to emphasise good </a:t>
            </a:r>
            <a:r>
              <a:rPr lang="en-GB" sz="3000" b="1" dirty="0" smtClean="0"/>
              <a:t>care</a:t>
            </a:r>
          </a:p>
          <a:p>
            <a:pPr lvl="1">
              <a:lnSpc>
                <a:spcPct val="110000"/>
              </a:lnSpc>
              <a:buFont typeface="Arial" panose="020B0604020202020204" pitchFamily="34" charset="0"/>
              <a:buChar char="•"/>
            </a:pPr>
            <a:endParaRPr lang="en-GB" sz="2800" b="1" dirty="0"/>
          </a:p>
          <a:p>
            <a:pPr lvl="1">
              <a:lnSpc>
                <a:spcPct val="110000"/>
              </a:lnSpc>
              <a:buFont typeface="Arial" panose="020B0604020202020204" pitchFamily="34" charset="0"/>
              <a:buChar char="•"/>
            </a:pPr>
            <a:r>
              <a:rPr lang="en-GB" sz="2800" b="1" dirty="0" smtClean="0"/>
              <a:t> </a:t>
            </a:r>
            <a:r>
              <a:rPr lang="en-GB" sz="3000" b="1" dirty="0" smtClean="0"/>
              <a:t>Avoids </a:t>
            </a:r>
            <a:r>
              <a:rPr lang="en-GB" sz="3000" b="1" dirty="0"/>
              <a:t>practice </a:t>
            </a:r>
            <a:r>
              <a:rPr lang="en-GB" sz="3000" b="1" dirty="0" smtClean="0"/>
              <a:t>misalignment</a:t>
            </a:r>
          </a:p>
          <a:p>
            <a:pPr lvl="1">
              <a:lnSpc>
                <a:spcPct val="110000"/>
              </a:lnSpc>
              <a:buFont typeface="Arial" panose="020B0604020202020204" pitchFamily="34" charset="0"/>
              <a:buChar char="•"/>
            </a:pPr>
            <a:endParaRPr lang="en-GB" sz="2800" b="1" dirty="0"/>
          </a:p>
          <a:p>
            <a:pPr lvl="1">
              <a:lnSpc>
                <a:spcPct val="110000"/>
              </a:lnSpc>
              <a:buFont typeface="Arial" panose="020B0604020202020204" pitchFamily="34" charset="0"/>
              <a:buChar char="•"/>
            </a:pPr>
            <a:r>
              <a:rPr lang="en-GB" sz="2800" b="1" dirty="0" smtClean="0"/>
              <a:t> </a:t>
            </a:r>
            <a:r>
              <a:rPr lang="en-GB" sz="3000" b="1" dirty="0" smtClean="0">
                <a:solidFill>
                  <a:srgbClr val="FF0000"/>
                </a:solidFill>
              </a:rPr>
              <a:t>No </a:t>
            </a:r>
            <a:r>
              <a:rPr lang="en-GB" sz="3000" b="1" dirty="0">
                <a:solidFill>
                  <a:srgbClr val="FF0000"/>
                </a:solidFill>
              </a:rPr>
              <a:t>cardiac output </a:t>
            </a:r>
            <a:r>
              <a:rPr lang="en-GB" sz="3000" b="1" dirty="0" smtClean="0">
                <a:solidFill>
                  <a:srgbClr val="FF0000"/>
                </a:solidFill>
              </a:rPr>
              <a:t>monitoring</a:t>
            </a:r>
            <a:endParaRPr lang="en-US" sz="3000" b="1" dirty="0">
              <a:solidFill>
                <a:srgbClr val="FF0000"/>
              </a:solidFill>
            </a:endParaRPr>
          </a:p>
        </p:txBody>
      </p:sp>
    </p:spTree>
    <p:extLst>
      <p:ext uri="{BB962C8B-B14F-4D97-AF65-F5344CB8AC3E}">
        <p14:creationId xmlns:p14="http://schemas.microsoft.com/office/powerpoint/2010/main" val="10612441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84237"/>
            <a:ext cx="1556564" cy="752475"/>
          </a:xfrm>
          <a:prstGeom prst="rect">
            <a:avLst/>
          </a:prstGeom>
          <a:noFill/>
        </p:spPr>
      </p:pic>
      <p:sp>
        <p:nvSpPr>
          <p:cNvPr id="15361" name="Rectangle 2"/>
          <p:cNvSpPr>
            <a:spLocks noGrp="1" noChangeArrowheads="1"/>
          </p:cNvSpPr>
          <p:nvPr>
            <p:ph type="title"/>
          </p:nvPr>
        </p:nvSpPr>
        <p:spPr>
          <a:xfrm>
            <a:off x="457200" y="260648"/>
            <a:ext cx="8229600" cy="935038"/>
          </a:xfrm>
        </p:spPr>
        <p:txBody>
          <a:bodyPr>
            <a:normAutofit/>
          </a:bodyPr>
          <a:lstStyle/>
          <a:p>
            <a:r>
              <a:rPr lang="en-US" sz="3200" b="1" dirty="0" smtClean="0">
                <a:solidFill>
                  <a:srgbClr val="33CC33"/>
                </a:solidFill>
                <a:latin typeface="+mn-lt"/>
              </a:rPr>
              <a:t>OUTCOME MEASURES</a:t>
            </a:r>
            <a:endParaRPr lang="en-US" sz="3200" b="1" dirty="0">
              <a:solidFill>
                <a:srgbClr val="33CC33"/>
              </a:solidFill>
              <a:latin typeface="+mn-lt"/>
            </a:endParaRPr>
          </a:p>
        </p:txBody>
      </p:sp>
      <p:pic>
        <p:nvPicPr>
          <p:cNvPr id="15363" name="Picture 4" descr="QMfoo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702300"/>
            <a:ext cx="9144000" cy="118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3"/>
          <p:cNvSpPr txBox="1">
            <a:spLocks noChangeArrowheads="1"/>
          </p:cNvSpPr>
          <p:nvPr/>
        </p:nvSpPr>
        <p:spPr>
          <a:xfrm>
            <a:off x="0" y="1052736"/>
            <a:ext cx="9144000" cy="45518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70000"/>
              </a:lnSpc>
              <a:spcBef>
                <a:spcPts val="0"/>
              </a:spcBef>
              <a:buFont typeface="Arial" pitchFamily="34" charset="0"/>
              <a:buNone/>
            </a:pPr>
            <a:endParaRPr lang="en-GB" sz="2000" dirty="0">
              <a:solidFill>
                <a:srgbClr val="000099"/>
              </a:solidFill>
            </a:endParaRPr>
          </a:p>
        </p:txBody>
      </p:sp>
      <p:sp>
        <p:nvSpPr>
          <p:cNvPr id="6" name="Rectangle 3"/>
          <p:cNvSpPr txBox="1">
            <a:spLocks noChangeArrowheads="1"/>
          </p:cNvSpPr>
          <p:nvPr/>
        </p:nvSpPr>
        <p:spPr>
          <a:xfrm>
            <a:off x="0" y="1196752"/>
            <a:ext cx="8820150" cy="43204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50000"/>
              </a:lnSpc>
              <a:buNone/>
            </a:pPr>
            <a:endParaRPr lang="en-GB" sz="2000" b="1" dirty="0"/>
          </a:p>
        </p:txBody>
      </p:sp>
      <p:sp>
        <p:nvSpPr>
          <p:cNvPr id="10" name="Rectangle 3"/>
          <p:cNvSpPr txBox="1">
            <a:spLocks noChangeArrowheads="1"/>
          </p:cNvSpPr>
          <p:nvPr/>
        </p:nvSpPr>
        <p:spPr>
          <a:xfrm>
            <a:off x="199233" y="1484784"/>
            <a:ext cx="8620917" cy="384873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20000"/>
              </a:lnSpc>
              <a:buFont typeface="Arial" pitchFamily="34" charset="0"/>
              <a:buNone/>
            </a:pPr>
            <a:r>
              <a:rPr lang="en-GB" sz="3200" b="1" dirty="0" smtClean="0">
                <a:cs typeface="Arial" panose="020B0604020202020204" pitchFamily="34" charset="0"/>
              </a:rPr>
              <a:t>Primary:</a:t>
            </a:r>
            <a:r>
              <a:rPr lang="en-GB" sz="3200" dirty="0" smtClean="0">
                <a:cs typeface="Arial" panose="020B0604020202020204" pitchFamily="34" charset="0"/>
              </a:rPr>
              <a:t> 	Post-operative infection within 30 				days of surgery </a:t>
            </a:r>
          </a:p>
          <a:p>
            <a:pPr marL="457200" lvl="1" indent="0">
              <a:lnSpc>
                <a:spcPct val="120000"/>
              </a:lnSpc>
              <a:buFont typeface="Arial" pitchFamily="34" charset="0"/>
              <a:buNone/>
            </a:pPr>
            <a:endParaRPr lang="en-GB" sz="3200" dirty="0" smtClean="0">
              <a:cs typeface="Arial" panose="020B0604020202020204" pitchFamily="34" charset="0"/>
            </a:endParaRPr>
          </a:p>
          <a:p>
            <a:pPr marL="457200" lvl="1" indent="0">
              <a:lnSpc>
                <a:spcPct val="120000"/>
              </a:lnSpc>
              <a:buFont typeface="Arial" pitchFamily="34" charset="0"/>
              <a:buNone/>
            </a:pPr>
            <a:r>
              <a:rPr lang="en-GB" sz="3200" b="1" dirty="0" smtClean="0">
                <a:cs typeface="Arial" panose="020B0604020202020204" pitchFamily="34" charset="0"/>
              </a:rPr>
              <a:t>Secondary</a:t>
            </a:r>
            <a:r>
              <a:rPr lang="en-GB" sz="3200" dirty="0" smtClean="0">
                <a:cs typeface="Arial" panose="020B0604020202020204" pitchFamily="34" charset="0"/>
              </a:rPr>
              <a:t>: 	180-day mortality</a:t>
            </a:r>
          </a:p>
          <a:p>
            <a:pPr marL="457200" lvl="1" indent="0">
              <a:lnSpc>
                <a:spcPct val="120000"/>
              </a:lnSpc>
              <a:buFont typeface="Arial" pitchFamily="34" charset="0"/>
              <a:buNone/>
            </a:pPr>
            <a:r>
              <a:rPr lang="en-GB" sz="3200" dirty="0" smtClean="0">
                <a:cs typeface="Arial" panose="020B0604020202020204" pitchFamily="34" charset="0"/>
              </a:rPr>
              <a:t>			Acute Kidney Injury</a:t>
            </a:r>
          </a:p>
          <a:p>
            <a:pPr marL="457200" lvl="1" indent="0">
              <a:lnSpc>
                <a:spcPct val="120000"/>
              </a:lnSpc>
              <a:buFont typeface="Arial" pitchFamily="34" charset="0"/>
              <a:buNone/>
            </a:pPr>
            <a:r>
              <a:rPr lang="en-GB" sz="3200" dirty="0" smtClean="0">
                <a:cs typeface="Arial" panose="020B0604020202020204" pitchFamily="34" charset="0"/>
              </a:rPr>
              <a:t>			Quality Adjusted Life Years</a:t>
            </a:r>
          </a:p>
          <a:p>
            <a:pPr marL="457200" lvl="1" indent="0">
              <a:lnSpc>
                <a:spcPct val="120000"/>
              </a:lnSpc>
              <a:buFont typeface="Arial" pitchFamily="34" charset="0"/>
              <a:buNone/>
            </a:pPr>
            <a:r>
              <a:rPr lang="en-GB" sz="3200" dirty="0" smtClean="0">
                <a:cs typeface="Arial" panose="020B0604020202020204" pitchFamily="34" charset="0"/>
              </a:rPr>
              <a:t>			Cardiovascular events</a:t>
            </a:r>
            <a:endParaRPr lang="en-US" sz="2400" dirty="0" smtClean="0">
              <a:solidFill>
                <a:srgbClr val="000099"/>
              </a:solidFill>
              <a:cs typeface="Arial" panose="020B0604020202020204" pitchFamily="34" charset="0"/>
            </a:endParaRPr>
          </a:p>
          <a:p>
            <a:pPr lvl="1">
              <a:lnSpc>
                <a:spcPct val="110000"/>
              </a:lnSpc>
            </a:pPr>
            <a:endParaRPr lang="en-US" sz="2400" dirty="0">
              <a:solidFill>
                <a:srgbClr val="000099"/>
              </a:solidFill>
              <a:cs typeface="Arial" panose="020B0604020202020204" pitchFamily="34" charset="0"/>
            </a:endParaRPr>
          </a:p>
        </p:txBody>
      </p:sp>
    </p:spTree>
    <p:extLst>
      <p:ext uri="{BB962C8B-B14F-4D97-AF65-F5344CB8AC3E}">
        <p14:creationId xmlns:p14="http://schemas.microsoft.com/office/powerpoint/2010/main" val="10551944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84237"/>
            <a:ext cx="1556564" cy="752475"/>
          </a:xfrm>
          <a:prstGeom prst="rect">
            <a:avLst/>
          </a:prstGeom>
          <a:noFill/>
        </p:spPr>
      </p:pic>
      <p:sp>
        <p:nvSpPr>
          <p:cNvPr id="15361" name="Rectangle 2"/>
          <p:cNvSpPr>
            <a:spLocks noGrp="1" noChangeArrowheads="1"/>
          </p:cNvSpPr>
          <p:nvPr>
            <p:ph type="title"/>
          </p:nvPr>
        </p:nvSpPr>
        <p:spPr>
          <a:xfrm>
            <a:off x="457200" y="260648"/>
            <a:ext cx="8229600" cy="935038"/>
          </a:xfrm>
        </p:spPr>
        <p:txBody>
          <a:bodyPr>
            <a:normAutofit/>
          </a:bodyPr>
          <a:lstStyle/>
          <a:p>
            <a:r>
              <a:rPr lang="en-US" sz="3200" b="1" dirty="0" smtClean="0">
                <a:solidFill>
                  <a:srgbClr val="33CC33"/>
                </a:solidFill>
                <a:latin typeface="+mn-lt"/>
              </a:rPr>
              <a:t>PATIENT FOLLOW-UP</a:t>
            </a:r>
            <a:endParaRPr lang="en-US" sz="3200" b="1" dirty="0">
              <a:solidFill>
                <a:srgbClr val="33CC33"/>
              </a:solidFill>
              <a:latin typeface="+mn-lt"/>
            </a:endParaRPr>
          </a:p>
        </p:txBody>
      </p:sp>
      <p:pic>
        <p:nvPicPr>
          <p:cNvPr id="15363" name="Picture 4" descr="QMfoo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702300"/>
            <a:ext cx="9144000" cy="118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3"/>
          <p:cNvSpPr txBox="1">
            <a:spLocks noChangeArrowheads="1"/>
          </p:cNvSpPr>
          <p:nvPr/>
        </p:nvSpPr>
        <p:spPr>
          <a:xfrm>
            <a:off x="0" y="1052736"/>
            <a:ext cx="9144000" cy="45518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70000"/>
              </a:lnSpc>
              <a:spcBef>
                <a:spcPts val="0"/>
              </a:spcBef>
              <a:buFont typeface="Arial" pitchFamily="34" charset="0"/>
              <a:buNone/>
            </a:pPr>
            <a:endParaRPr lang="en-GB" sz="2000" dirty="0">
              <a:solidFill>
                <a:srgbClr val="000099"/>
              </a:solidFill>
            </a:endParaRPr>
          </a:p>
        </p:txBody>
      </p:sp>
      <p:sp>
        <p:nvSpPr>
          <p:cNvPr id="6" name="Rectangle 3"/>
          <p:cNvSpPr txBox="1">
            <a:spLocks noChangeArrowheads="1"/>
          </p:cNvSpPr>
          <p:nvPr/>
        </p:nvSpPr>
        <p:spPr>
          <a:xfrm>
            <a:off x="0" y="1196752"/>
            <a:ext cx="8820150" cy="43204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50000"/>
              </a:lnSpc>
              <a:buNone/>
            </a:pPr>
            <a:endParaRPr lang="en-GB" sz="2000" b="1" dirty="0"/>
          </a:p>
        </p:txBody>
      </p:sp>
      <p:sp>
        <p:nvSpPr>
          <p:cNvPr id="11" name="Rectangle 3"/>
          <p:cNvSpPr txBox="1">
            <a:spLocks noChangeArrowheads="1"/>
          </p:cNvSpPr>
          <p:nvPr/>
        </p:nvSpPr>
        <p:spPr>
          <a:xfrm>
            <a:off x="-1578" y="1109428"/>
            <a:ext cx="8688378" cy="403244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gn="just">
              <a:lnSpc>
                <a:spcPct val="200000"/>
              </a:lnSpc>
              <a:buFont typeface="Arial" pitchFamily="34" charset="0"/>
              <a:buChar char="•"/>
            </a:pPr>
            <a:r>
              <a:rPr lang="en-GB" sz="2200" b="1" dirty="0" smtClean="0"/>
              <a:t>Review patient’s medical records (paper or electronic) and contact them on the telephone to conduct brief interviews at 30 days and 180 days after randomisation.</a:t>
            </a:r>
          </a:p>
          <a:p>
            <a:pPr lvl="1" algn="just">
              <a:lnSpc>
                <a:spcPct val="200000"/>
              </a:lnSpc>
              <a:buFont typeface="Arial" pitchFamily="34" charset="0"/>
              <a:buChar char="•"/>
            </a:pPr>
            <a:r>
              <a:rPr lang="en-GB" sz="2200" b="1" dirty="0" smtClean="0"/>
              <a:t>Verified by the PI or designee (blinded to treatment allocation).</a:t>
            </a:r>
          </a:p>
          <a:p>
            <a:pPr lvl="1" algn="just">
              <a:lnSpc>
                <a:spcPct val="200000"/>
              </a:lnSpc>
              <a:buFont typeface="Arial" pitchFamily="34" charset="0"/>
              <a:buChar char="•"/>
            </a:pPr>
            <a:r>
              <a:rPr lang="en-GB" sz="2200" b="1" dirty="0" smtClean="0"/>
              <a:t>After the completion of 180 day follow-up the PI or designee will lock each case so that no further data can be entered.</a:t>
            </a:r>
          </a:p>
        </p:txBody>
      </p:sp>
    </p:spTree>
    <p:extLst>
      <p:ext uri="{BB962C8B-B14F-4D97-AF65-F5344CB8AC3E}">
        <p14:creationId xmlns:p14="http://schemas.microsoft.com/office/powerpoint/2010/main" val="23306121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4" descr="QMfoot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702300"/>
            <a:ext cx="9144000" cy="118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9" name="Rectangle 2"/>
          <p:cNvSpPr>
            <a:spLocks noGrp="1" noChangeArrowheads="1"/>
          </p:cNvSpPr>
          <p:nvPr>
            <p:ph type="title" idx="4294967295"/>
          </p:nvPr>
        </p:nvSpPr>
        <p:spPr>
          <a:xfrm>
            <a:off x="-19298" y="2276872"/>
            <a:ext cx="9144000" cy="863600"/>
          </a:xfrm>
        </p:spPr>
        <p:txBody>
          <a:bodyPr>
            <a:noAutofit/>
          </a:bodyPr>
          <a:lstStyle/>
          <a:p>
            <a:pPr eaLnBrk="1" hangingPunct="1">
              <a:lnSpc>
                <a:spcPct val="140000"/>
              </a:lnSpc>
            </a:pPr>
            <a:r>
              <a:rPr lang="en-GB" altLang="en-US" sz="4800" b="1" dirty="0" smtClean="0">
                <a:solidFill>
                  <a:srgbClr val="92D050"/>
                </a:solidFill>
                <a:latin typeface="+mn-lt"/>
                <a:ea typeface="ヒラギノ角ゴ Pro W3"/>
              </a:rPr>
              <a:t>Questions…..?</a:t>
            </a:r>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210964"/>
            <a:ext cx="1457960" cy="752475"/>
          </a:xfrm>
          <a:prstGeom prst="rect">
            <a:avLst/>
          </a:prstGeom>
          <a:noFill/>
        </p:spPr>
      </p:pic>
    </p:spTree>
    <p:extLst>
      <p:ext uri="{BB962C8B-B14F-4D97-AF65-F5344CB8AC3E}">
        <p14:creationId xmlns:p14="http://schemas.microsoft.com/office/powerpoint/2010/main" val="9281438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84237"/>
            <a:ext cx="1556564" cy="752475"/>
          </a:xfrm>
          <a:prstGeom prst="rect">
            <a:avLst/>
          </a:prstGeom>
          <a:noFill/>
        </p:spPr>
      </p:pic>
      <p:sp>
        <p:nvSpPr>
          <p:cNvPr id="15361" name="Rectangle 2"/>
          <p:cNvSpPr>
            <a:spLocks noGrp="1" noChangeArrowheads="1"/>
          </p:cNvSpPr>
          <p:nvPr>
            <p:ph type="title"/>
          </p:nvPr>
        </p:nvSpPr>
        <p:spPr>
          <a:xfrm>
            <a:off x="599678" y="384509"/>
            <a:ext cx="8229600" cy="935038"/>
          </a:xfrm>
        </p:spPr>
        <p:txBody>
          <a:bodyPr>
            <a:normAutofit/>
          </a:bodyPr>
          <a:lstStyle/>
          <a:p>
            <a:r>
              <a:rPr lang="en-US" sz="3200" b="1" dirty="0" smtClean="0">
                <a:solidFill>
                  <a:srgbClr val="33CC33"/>
                </a:solidFill>
                <a:latin typeface="+mn-lt"/>
              </a:rPr>
              <a:t>CASE REPORT FORM (CRF) COMPLETION</a:t>
            </a:r>
            <a:endParaRPr lang="en-US" sz="3200" b="1" dirty="0">
              <a:solidFill>
                <a:srgbClr val="33CC33"/>
              </a:solidFill>
              <a:latin typeface="+mn-lt"/>
            </a:endParaRPr>
          </a:p>
        </p:txBody>
      </p:sp>
      <p:pic>
        <p:nvPicPr>
          <p:cNvPr id="15363" name="Picture 4" descr="QMfoo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702300"/>
            <a:ext cx="9144000" cy="118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3"/>
          <p:cNvSpPr txBox="1">
            <a:spLocks noChangeArrowheads="1"/>
          </p:cNvSpPr>
          <p:nvPr/>
        </p:nvSpPr>
        <p:spPr>
          <a:xfrm>
            <a:off x="0" y="1052736"/>
            <a:ext cx="9144000" cy="45518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70000"/>
              </a:lnSpc>
              <a:spcBef>
                <a:spcPts val="0"/>
              </a:spcBef>
              <a:buFont typeface="Arial" pitchFamily="34" charset="0"/>
              <a:buNone/>
            </a:pPr>
            <a:endParaRPr lang="en-GB" sz="2000" b="1" dirty="0">
              <a:solidFill>
                <a:srgbClr val="000099"/>
              </a:solidFill>
            </a:endParaRPr>
          </a:p>
        </p:txBody>
      </p:sp>
      <p:sp>
        <p:nvSpPr>
          <p:cNvPr id="6" name="Rectangle 3"/>
          <p:cNvSpPr txBox="1">
            <a:spLocks noChangeArrowheads="1"/>
          </p:cNvSpPr>
          <p:nvPr/>
        </p:nvSpPr>
        <p:spPr>
          <a:xfrm>
            <a:off x="0" y="1196752"/>
            <a:ext cx="8820150" cy="43204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50000"/>
              </a:lnSpc>
              <a:buNone/>
            </a:pPr>
            <a:endParaRPr lang="en-GB" sz="2000" b="1" dirty="0"/>
          </a:p>
        </p:txBody>
      </p:sp>
      <p:sp>
        <p:nvSpPr>
          <p:cNvPr id="11" name="Rectangle 3"/>
          <p:cNvSpPr txBox="1">
            <a:spLocks noChangeArrowheads="1"/>
          </p:cNvSpPr>
          <p:nvPr/>
        </p:nvSpPr>
        <p:spPr>
          <a:xfrm>
            <a:off x="-1578" y="1052736"/>
            <a:ext cx="9145578" cy="46495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gn="just">
              <a:lnSpc>
                <a:spcPct val="170000"/>
              </a:lnSpc>
              <a:buNone/>
            </a:pPr>
            <a:endParaRPr lang="en-GB" sz="2000" b="1" dirty="0">
              <a:solidFill>
                <a:srgbClr val="000099"/>
              </a:solidFill>
              <a:cs typeface="Arial" panose="020B0604020202020204" pitchFamily="34" charset="0"/>
            </a:endParaRPr>
          </a:p>
        </p:txBody>
      </p:sp>
      <p:sp>
        <p:nvSpPr>
          <p:cNvPr id="13" name="Rectangle 3"/>
          <p:cNvSpPr txBox="1">
            <a:spLocks noChangeArrowheads="1"/>
          </p:cNvSpPr>
          <p:nvPr/>
        </p:nvSpPr>
        <p:spPr>
          <a:xfrm>
            <a:off x="-1578" y="1417291"/>
            <a:ext cx="9145578" cy="43357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nSpc>
                <a:spcPct val="150000"/>
              </a:lnSpc>
              <a:buFont typeface="Arial" pitchFamily="34" charset="0"/>
              <a:buChar char="•"/>
            </a:pPr>
            <a:r>
              <a:rPr lang="en-GB" sz="2600" b="1" dirty="0"/>
              <a:t>Accurate Study IDs and Patient Initials on </a:t>
            </a:r>
            <a:r>
              <a:rPr lang="en-GB" sz="2600" b="1" dirty="0">
                <a:solidFill>
                  <a:srgbClr val="FF0000"/>
                </a:solidFill>
              </a:rPr>
              <a:t>ALL</a:t>
            </a:r>
            <a:r>
              <a:rPr lang="en-GB" sz="2600" b="1" dirty="0"/>
              <a:t> </a:t>
            </a:r>
            <a:r>
              <a:rPr lang="en-GB" sz="2600" b="1" dirty="0" smtClean="0"/>
              <a:t>documentation.</a:t>
            </a:r>
            <a:endParaRPr lang="en-GB" sz="2600" b="1" dirty="0"/>
          </a:p>
          <a:p>
            <a:pPr lvl="1">
              <a:lnSpc>
                <a:spcPct val="150000"/>
              </a:lnSpc>
              <a:buFont typeface="Arial" pitchFamily="34" charset="0"/>
              <a:buChar char="•"/>
            </a:pPr>
            <a:r>
              <a:rPr lang="en-GB" sz="2600" b="1" dirty="0"/>
              <a:t>Timely and accurate data </a:t>
            </a:r>
            <a:r>
              <a:rPr lang="en-GB" sz="2600" b="1" dirty="0" smtClean="0"/>
              <a:t>entry.</a:t>
            </a:r>
            <a:endParaRPr lang="en-GB" sz="2600" b="1" dirty="0"/>
          </a:p>
          <a:p>
            <a:pPr lvl="1">
              <a:lnSpc>
                <a:spcPct val="150000"/>
              </a:lnSpc>
              <a:buFont typeface="Arial" pitchFamily="34" charset="0"/>
              <a:buChar char="•"/>
            </a:pPr>
            <a:r>
              <a:rPr lang="en-GB" sz="2600" b="1" dirty="0"/>
              <a:t>Entered into </a:t>
            </a:r>
            <a:r>
              <a:rPr lang="en-GB" sz="2600" b="1" dirty="0" smtClean="0"/>
              <a:t>eCRF.</a:t>
            </a:r>
            <a:endParaRPr lang="en-GB" sz="2600" b="1" dirty="0"/>
          </a:p>
          <a:p>
            <a:pPr lvl="1">
              <a:lnSpc>
                <a:spcPct val="150000"/>
              </a:lnSpc>
              <a:buFont typeface="Arial" pitchFamily="34" charset="0"/>
              <a:buChar char="•"/>
            </a:pPr>
            <a:r>
              <a:rPr lang="en-GB" sz="2600" b="1" dirty="0"/>
              <a:t>Logins to access the eCRF will be issued by the trial </a:t>
            </a:r>
            <a:r>
              <a:rPr lang="en-GB" sz="2600" b="1" dirty="0" smtClean="0"/>
              <a:t>team. </a:t>
            </a:r>
            <a:endParaRPr lang="en-GB" sz="2600" b="1" dirty="0"/>
          </a:p>
        </p:txBody>
      </p:sp>
    </p:spTree>
    <p:extLst>
      <p:ext uri="{BB962C8B-B14F-4D97-AF65-F5344CB8AC3E}">
        <p14:creationId xmlns:p14="http://schemas.microsoft.com/office/powerpoint/2010/main" val="2273369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457200" y="260648"/>
            <a:ext cx="8229600" cy="935038"/>
          </a:xfrm>
        </p:spPr>
        <p:txBody>
          <a:bodyPr>
            <a:normAutofit/>
          </a:bodyPr>
          <a:lstStyle/>
          <a:p>
            <a:r>
              <a:rPr lang="en-US" sz="3200" b="1" dirty="0" smtClean="0">
                <a:solidFill>
                  <a:srgbClr val="33CC33"/>
                </a:solidFill>
                <a:latin typeface="+mn-lt"/>
              </a:rPr>
              <a:t>OPTIMISE II CONTACTS</a:t>
            </a:r>
            <a:endParaRPr lang="en-US" sz="3200" b="1" dirty="0">
              <a:solidFill>
                <a:srgbClr val="33CC33"/>
              </a:solidFill>
              <a:latin typeface="+mn-lt"/>
            </a:endParaRPr>
          </a:p>
        </p:txBody>
      </p:sp>
      <p:pic>
        <p:nvPicPr>
          <p:cNvPr id="15363" name="Picture 4" descr="QMfoot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702300"/>
            <a:ext cx="9144000" cy="118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5"/>
          <p:cNvSpPr txBox="1"/>
          <p:nvPr/>
        </p:nvSpPr>
        <p:spPr>
          <a:xfrm>
            <a:off x="470584" y="3404605"/>
            <a:ext cx="5112568" cy="2031325"/>
          </a:xfrm>
          <a:prstGeom prst="rect">
            <a:avLst/>
          </a:prstGeom>
          <a:noFill/>
        </p:spPr>
        <p:txBody>
          <a:bodyPr wrap="square" rtlCol="0">
            <a:spAutoFit/>
          </a:bodyPr>
          <a:lstStyle/>
          <a:p>
            <a:endParaRPr lang="en-GB" sz="1400" dirty="0">
              <a:solidFill>
                <a:srgbClr val="000099"/>
              </a:solidFill>
              <a:latin typeface="Arial" charset="0"/>
            </a:endParaRPr>
          </a:p>
          <a:p>
            <a:r>
              <a:rPr lang="en-GB" sz="1600" b="1" dirty="0" smtClean="0"/>
              <a:t>OPTIMSE II Website</a:t>
            </a:r>
            <a:r>
              <a:rPr lang="en-GB" sz="1600" b="1" dirty="0"/>
              <a:t>: </a:t>
            </a:r>
            <a:r>
              <a:rPr lang="en-GB" sz="1600" dirty="0" smtClean="0"/>
              <a:t>optimiseii.org </a:t>
            </a:r>
          </a:p>
          <a:p>
            <a:endParaRPr lang="en-US" sz="1600" dirty="0">
              <a:solidFill>
                <a:srgbClr val="000099"/>
              </a:solidFill>
            </a:endParaRPr>
          </a:p>
          <a:p>
            <a:r>
              <a:rPr lang="en-US" sz="1600" b="1" dirty="0"/>
              <a:t>Contact email:</a:t>
            </a:r>
            <a:r>
              <a:rPr lang="en-US" sz="1600" b="1" dirty="0">
                <a:solidFill>
                  <a:srgbClr val="000099"/>
                </a:solidFill>
              </a:rPr>
              <a:t> </a:t>
            </a:r>
            <a:r>
              <a:rPr lang="en-GB" sz="1600" dirty="0" smtClean="0">
                <a:hlinkClick r:id="rId4"/>
              </a:rPr>
              <a:t>admin@optimiseii.org</a:t>
            </a:r>
            <a:r>
              <a:rPr lang="en-GB" sz="1600" dirty="0" smtClean="0"/>
              <a:t> </a:t>
            </a:r>
          </a:p>
          <a:p>
            <a:endParaRPr lang="en-GB" sz="1600" dirty="0">
              <a:solidFill>
                <a:srgbClr val="000099"/>
              </a:solidFill>
            </a:endParaRPr>
          </a:p>
          <a:p>
            <a:r>
              <a:rPr lang="en-GB" sz="1600" b="1" dirty="0"/>
              <a:t>Follow us on </a:t>
            </a:r>
            <a:r>
              <a:rPr lang="en-GB" sz="1600" b="1" dirty="0" smtClean="0"/>
              <a:t>Twitter</a:t>
            </a:r>
            <a:r>
              <a:rPr lang="en-GB" sz="1600" b="1" dirty="0" smtClean="0">
                <a:cs typeface="Arial" pitchFamily="34" charset="0"/>
              </a:rPr>
              <a:t>: </a:t>
            </a:r>
            <a:r>
              <a:rPr lang="en-GB" sz="1600" dirty="0">
                <a:cs typeface="Arial" pitchFamily="34" charset="0"/>
              </a:rPr>
              <a:t>@</a:t>
            </a:r>
            <a:r>
              <a:rPr lang="en-GB" sz="1600" dirty="0" smtClean="0">
                <a:cs typeface="Arial" pitchFamily="34" charset="0"/>
              </a:rPr>
              <a:t>OPTIMISE2trial</a:t>
            </a:r>
          </a:p>
          <a:p>
            <a:endParaRPr lang="en-GB" sz="1600" dirty="0">
              <a:cs typeface="Arial" pitchFamily="34" charset="0"/>
            </a:endParaRPr>
          </a:p>
          <a:p>
            <a:r>
              <a:rPr lang="en-GB" sz="1600" b="1" dirty="0" smtClean="0">
                <a:cs typeface="Arial" pitchFamily="34" charset="0"/>
              </a:rPr>
              <a:t>CTU:</a:t>
            </a:r>
            <a:r>
              <a:rPr lang="en-GB" sz="1600" dirty="0" smtClean="0">
                <a:cs typeface="Arial" pitchFamily="34" charset="0"/>
              </a:rPr>
              <a:t> Pragmatic Clinical Trials Unit (QMUL)</a:t>
            </a:r>
          </a:p>
        </p:txBody>
      </p:sp>
      <p:pic>
        <p:nvPicPr>
          <p:cNvPr id="7" name="Picture 2"/>
          <p:cNvPicPr>
            <a:picLocks noChangeAspect="1" noChangeArrowheads="1"/>
          </p:cNvPicPr>
          <p:nvPr/>
        </p:nvPicPr>
        <p:blipFill>
          <a:blip r:embed="rId5" cstate="print"/>
          <a:srcRect/>
          <a:stretch>
            <a:fillRect/>
          </a:stretch>
        </p:blipFill>
        <p:spPr bwMode="auto">
          <a:xfrm>
            <a:off x="3779912" y="4344331"/>
            <a:ext cx="695325" cy="695325"/>
          </a:xfrm>
          <a:prstGeom prst="rect">
            <a:avLst/>
          </a:prstGeom>
          <a:noFill/>
          <a:ln w="9525">
            <a:noFill/>
            <a:miter lim="800000"/>
            <a:headEnd/>
            <a:tailEnd/>
          </a:ln>
        </p:spPr>
      </p:pic>
      <p:graphicFrame>
        <p:nvGraphicFramePr>
          <p:cNvPr id="2" name="Table 1"/>
          <p:cNvGraphicFramePr>
            <a:graphicFrameLocks noGrp="1"/>
          </p:cNvGraphicFramePr>
          <p:nvPr>
            <p:extLst>
              <p:ext uri="{D42A27DB-BD31-4B8C-83A1-F6EECF244321}">
                <p14:modId xmlns:p14="http://schemas.microsoft.com/office/powerpoint/2010/main" val="1825102296"/>
              </p:ext>
            </p:extLst>
          </p:nvPr>
        </p:nvGraphicFramePr>
        <p:xfrm>
          <a:off x="1558008" y="1230342"/>
          <a:ext cx="6048672" cy="2152937"/>
        </p:xfrm>
        <a:graphic>
          <a:graphicData uri="http://schemas.openxmlformats.org/drawingml/2006/table">
            <a:tbl>
              <a:tblPr firstRow="1" bandRow="1">
                <a:tableStyleId>{5C22544A-7EE6-4342-B048-85BDC9FD1C3A}</a:tableStyleId>
              </a:tblPr>
              <a:tblGrid>
                <a:gridCol w="3024336"/>
                <a:gridCol w="3024336"/>
              </a:tblGrid>
              <a:tr h="438293">
                <a:tc>
                  <a:txBody>
                    <a:bodyPr/>
                    <a:lstStyle/>
                    <a:p>
                      <a:pPr algn="ctr"/>
                      <a:r>
                        <a:rPr lang="en-GB" dirty="0" smtClean="0"/>
                        <a:t>Role</a:t>
                      </a:r>
                      <a:endParaRPr lang="en-GB" dirty="0"/>
                    </a:p>
                  </a:txBody>
                  <a:tcPr/>
                </a:tc>
                <a:tc>
                  <a:txBody>
                    <a:bodyPr/>
                    <a:lstStyle/>
                    <a:p>
                      <a:pPr algn="ctr"/>
                      <a:r>
                        <a:rPr lang="en-GB" dirty="0" smtClean="0"/>
                        <a:t>Name</a:t>
                      </a:r>
                      <a:endParaRPr lang="en-GB" dirty="0"/>
                    </a:p>
                  </a:txBody>
                  <a:tcPr/>
                </a:tc>
              </a:tr>
              <a:tr h="428661">
                <a:tc>
                  <a:txBody>
                    <a:bodyPr/>
                    <a:lstStyle/>
                    <a:p>
                      <a:pPr algn="ctr"/>
                      <a:r>
                        <a:rPr lang="en-GB" dirty="0" smtClean="0"/>
                        <a:t>Chief Investigator</a:t>
                      </a:r>
                      <a:endParaRPr lang="en-GB" dirty="0"/>
                    </a:p>
                  </a:txBody>
                  <a:tcPr/>
                </a:tc>
                <a:tc>
                  <a:txBody>
                    <a:bodyPr/>
                    <a:lstStyle/>
                    <a:p>
                      <a:pPr algn="ctr"/>
                      <a:r>
                        <a:rPr lang="en-GB" dirty="0" smtClean="0"/>
                        <a:t>Rupert Pearse</a:t>
                      </a:r>
                      <a:endParaRPr lang="en-GB" dirty="0"/>
                    </a:p>
                  </a:txBody>
                  <a:tcPr/>
                </a:tc>
              </a:tr>
              <a:tr h="428661">
                <a:tc>
                  <a:txBody>
                    <a:bodyPr/>
                    <a:lstStyle/>
                    <a:p>
                      <a:pPr algn="ctr"/>
                      <a:r>
                        <a:rPr lang="en-GB" dirty="0" smtClean="0"/>
                        <a:t>Deputy</a:t>
                      </a:r>
                      <a:r>
                        <a:rPr lang="en-GB" baseline="0" dirty="0" smtClean="0"/>
                        <a:t> </a:t>
                      </a:r>
                      <a:r>
                        <a:rPr lang="en-GB" dirty="0" smtClean="0"/>
                        <a:t>Chief Investigator</a:t>
                      </a:r>
                    </a:p>
                  </a:txBody>
                  <a:tcPr/>
                </a:tc>
                <a:tc>
                  <a:txBody>
                    <a:bodyPr/>
                    <a:lstStyle/>
                    <a:p>
                      <a:pPr algn="ctr"/>
                      <a:r>
                        <a:rPr lang="en-GB" dirty="0" smtClean="0"/>
                        <a:t>Mark Edwards</a:t>
                      </a:r>
                      <a:endParaRPr lang="en-GB" dirty="0"/>
                    </a:p>
                  </a:txBody>
                  <a:tcPr/>
                </a:tc>
              </a:tr>
              <a:tr h="428661">
                <a:tc>
                  <a:txBody>
                    <a:bodyPr/>
                    <a:lstStyle/>
                    <a:p>
                      <a:pPr algn="ctr"/>
                      <a:r>
                        <a:rPr lang="en-GB" dirty="0" smtClean="0"/>
                        <a:t>Research Manager</a:t>
                      </a:r>
                      <a:endParaRPr lang="en-GB" dirty="0"/>
                    </a:p>
                  </a:txBody>
                  <a:tcPr/>
                </a:tc>
                <a:tc>
                  <a:txBody>
                    <a:bodyPr/>
                    <a:lstStyle/>
                    <a:p>
                      <a:pPr algn="ctr"/>
                      <a:r>
                        <a:rPr lang="en-GB" dirty="0" smtClean="0"/>
                        <a:t>Priyanthi Dias</a:t>
                      </a:r>
                      <a:endParaRPr lang="en-GB" dirty="0"/>
                    </a:p>
                  </a:txBody>
                  <a:tcPr/>
                </a:tc>
              </a:tr>
              <a:tr h="428661">
                <a:tc>
                  <a:txBody>
                    <a:bodyPr/>
                    <a:lstStyle/>
                    <a:p>
                      <a:pPr algn="ctr"/>
                      <a:r>
                        <a:rPr lang="en-GB" dirty="0" smtClean="0"/>
                        <a:t>CTU Trial Manager</a:t>
                      </a:r>
                      <a:endParaRPr lang="en-GB" dirty="0"/>
                    </a:p>
                  </a:txBody>
                  <a:tcPr/>
                </a:tc>
                <a:tc>
                  <a:txBody>
                    <a:bodyPr/>
                    <a:lstStyle/>
                    <a:p>
                      <a:pPr algn="ctr"/>
                      <a:r>
                        <a:rPr lang="en-GB" dirty="0" smtClean="0"/>
                        <a:t>Ann Thomson</a:t>
                      </a:r>
                      <a:endParaRPr lang="en-GB" dirty="0"/>
                    </a:p>
                  </a:txBody>
                  <a:tcPr/>
                </a:tc>
              </a:tr>
            </a:tbl>
          </a:graphicData>
        </a:graphic>
      </p:graphicFrame>
      <p:pic>
        <p:nvPicPr>
          <p:cNvPr id="9" name="Picture 8"/>
          <p:cNvPicPr/>
          <p:nvPr/>
        </p:nvPicPr>
        <p:blipFill>
          <a:blip r:embed="rId6" cstate="print">
            <a:extLst>
              <a:ext uri="{28A0092B-C50C-407E-A947-70E740481C1C}">
                <a14:useLocalDpi xmlns:a14="http://schemas.microsoft.com/office/drawing/2010/main" val="0"/>
              </a:ext>
            </a:extLst>
          </a:blip>
          <a:stretch>
            <a:fillRect/>
          </a:stretch>
        </p:blipFill>
        <p:spPr bwMode="auto">
          <a:xfrm>
            <a:off x="107504" y="84237"/>
            <a:ext cx="1556564" cy="752475"/>
          </a:xfrm>
          <a:prstGeom prst="rect">
            <a:avLst/>
          </a:prstGeom>
          <a:noFill/>
        </p:spPr>
      </p:pic>
      <p:sp>
        <p:nvSpPr>
          <p:cNvPr id="12" name="TextBox 11"/>
          <p:cNvSpPr txBox="1"/>
          <p:nvPr/>
        </p:nvSpPr>
        <p:spPr>
          <a:xfrm>
            <a:off x="4475237" y="3423824"/>
            <a:ext cx="4211563" cy="2031325"/>
          </a:xfrm>
          <a:prstGeom prst="rect">
            <a:avLst/>
          </a:prstGeom>
          <a:noFill/>
        </p:spPr>
        <p:txBody>
          <a:bodyPr wrap="square" rtlCol="0">
            <a:spAutoFit/>
          </a:bodyPr>
          <a:lstStyle/>
          <a:p>
            <a:endParaRPr lang="en-GB" sz="1400" dirty="0">
              <a:solidFill>
                <a:srgbClr val="000099"/>
              </a:solidFill>
              <a:latin typeface="Arial" charset="0"/>
            </a:endParaRPr>
          </a:p>
          <a:p>
            <a:r>
              <a:rPr lang="en-GB" sz="1600" b="1" dirty="0" smtClean="0"/>
              <a:t>Sponsor: </a:t>
            </a:r>
            <a:r>
              <a:rPr lang="en-GB" sz="1600" dirty="0" smtClean="0"/>
              <a:t>Queen Mary University of London </a:t>
            </a:r>
          </a:p>
          <a:p>
            <a:endParaRPr lang="en-US" sz="1600" dirty="0">
              <a:solidFill>
                <a:srgbClr val="000099"/>
              </a:solidFill>
            </a:endParaRPr>
          </a:p>
          <a:p>
            <a:r>
              <a:rPr lang="en-US" sz="1600" b="1" dirty="0" smtClean="0"/>
              <a:t>Database:</a:t>
            </a:r>
            <a:r>
              <a:rPr lang="en-US" sz="1600" b="1" dirty="0" smtClean="0">
                <a:solidFill>
                  <a:srgbClr val="000099"/>
                </a:solidFill>
              </a:rPr>
              <a:t> </a:t>
            </a:r>
            <a:r>
              <a:rPr lang="en-US" sz="1600" dirty="0"/>
              <a:t>O</a:t>
            </a:r>
            <a:r>
              <a:rPr lang="en-US" sz="1600" dirty="0" smtClean="0"/>
              <a:t>nline with in-built randomisation</a:t>
            </a:r>
            <a:r>
              <a:rPr lang="en-GB" sz="1600" dirty="0" smtClean="0"/>
              <a:t> </a:t>
            </a:r>
          </a:p>
          <a:p>
            <a:endParaRPr lang="en-GB" sz="1600" dirty="0">
              <a:solidFill>
                <a:srgbClr val="000099"/>
              </a:solidFill>
            </a:endParaRPr>
          </a:p>
          <a:p>
            <a:r>
              <a:rPr lang="en-GB" sz="1600" b="1" dirty="0" smtClean="0"/>
              <a:t>Funders</a:t>
            </a:r>
            <a:r>
              <a:rPr lang="en-GB" sz="1600" b="1" dirty="0" smtClean="0">
                <a:cs typeface="Arial" pitchFamily="34" charset="0"/>
              </a:rPr>
              <a:t>: </a:t>
            </a:r>
            <a:r>
              <a:rPr lang="en-GB" sz="1600" dirty="0" smtClean="0">
                <a:cs typeface="Arial" pitchFamily="34" charset="0"/>
              </a:rPr>
              <a:t>NIHR and Edwards Lifesciences</a:t>
            </a:r>
          </a:p>
          <a:p>
            <a:endParaRPr lang="en-GB" sz="1600" dirty="0">
              <a:cs typeface="Arial" pitchFamily="34" charset="0"/>
            </a:endParaRPr>
          </a:p>
          <a:p>
            <a:r>
              <a:rPr lang="en-GB" sz="1600" b="1" dirty="0" smtClean="0">
                <a:cs typeface="Arial" pitchFamily="34" charset="0"/>
              </a:rPr>
              <a:t>National: </a:t>
            </a:r>
            <a:r>
              <a:rPr lang="en-GB" sz="1600" dirty="0" smtClean="0">
                <a:cs typeface="Arial" pitchFamily="34" charset="0"/>
              </a:rPr>
              <a:t>Leadership team in each country</a:t>
            </a:r>
          </a:p>
        </p:txBody>
      </p:sp>
    </p:spTree>
    <p:extLst>
      <p:ext uri="{BB962C8B-B14F-4D97-AF65-F5344CB8AC3E}">
        <p14:creationId xmlns:p14="http://schemas.microsoft.com/office/powerpoint/2010/main" val="13440293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84237"/>
            <a:ext cx="1556564" cy="752475"/>
          </a:xfrm>
          <a:prstGeom prst="rect">
            <a:avLst/>
          </a:prstGeom>
          <a:noFill/>
        </p:spPr>
      </p:pic>
      <p:sp>
        <p:nvSpPr>
          <p:cNvPr id="15361" name="Rectangle 2"/>
          <p:cNvSpPr>
            <a:spLocks noGrp="1" noChangeArrowheads="1"/>
          </p:cNvSpPr>
          <p:nvPr>
            <p:ph type="title"/>
          </p:nvPr>
        </p:nvSpPr>
        <p:spPr>
          <a:xfrm>
            <a:off x="457200" y="260648"/>
            <a:ext cx="8229600" cy="935038"/>
          </a:xfrm>
        </p:spPr>
        <p:txBody>
          <a:bodyPr>
            <a:normAutofit/>
          </a:bodyPr>
          <a:lstStyle/>
          <a:p>
            <a:r>
              <a:rPr lang="en-US" sz="3200" b="1" dirty="0" smtClean="0">
                <a:solidFill>
                  <a:srgbClr val="33CC33"/>
                </a:solidFill>
                <a:latin typeface="+mn-lt"/>
              </a:rPr>
              <a:t>MINIMISING BIAS</a:t>
            </a:r>
            <a:endParaRPr lang="en-US" sz="3200" b="1" dirty="0">
              <a:solidFill>
                <a:srgbClr val="33CC33"/>
              </a:solidFill>
              <a:latin typeface="+mn-lt"/>
            </a:endParaRPr>
          </a:p>
        </p:txBody>
      </p:sp>
      <p:pic>
        <p:nvPicPr>
          <p:cNvPr id="15363" name="Picture 4" descr="QMfoo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702300"/>
            <a:ext cx="9144000" cy="118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3"/>
          <p:cNvSpPr txBox="1">
            <a:spLocks noChangeArrowheads="1"/>
          </p:cNvSpPr>
          <p:nvPr/>
        </p:nvSpPr>
        <p:spPr>
          <a:xfrm>
            <a:off x="0" y="1052736"/>
            <a:ext cx="9144000" cy="45518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70000"/>
              </a:lnSpc>
              <a:spcBef>
                <a:spcPts val="0"/>
              </a:spcBef>
              <a:buFont typeface="Arial" pitchFamily="34" charset="0"/>
              <a:buNone/>
            </a:pPr>
            <a:endParaRPr lang="en-GB" sz="2000" b="1" dirty="0">
              <a:solidFill>
                <a:srgbClr val="000099"/>
              </a:solidFill>
            </a:endParaRPr>
          </a:p>
        </p:txBody>
      </p:sp>
      <p:sp>
        <p:nvSpPr>
          <p:cNvPr id="6" name="Rectangle 3"/>
          <p:cNvSpPr txBox="1">
            <a:spLocks noChangeArrowheads="1"/>
          </p:cNvSpPr>
          <p:nvPr/>
        </p:nvSpPr>
        <p:spPr>
          <a:xfrm>
            <a:off x="0" y="1196752"/>
            <a:ext cx="8820150" cy="43204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50000"/>
              </a:lnSpc>
              <a:buNone/>
            </a:pPr>
            <a:endParaRPr lang="en-GB" sz="2000" b="1" dirty="0"/>
          </a:p>
        </p:txBody>
      </p:sp>
      <p:sp>
        <p:nvSpPr>
          <p:cNvPr id="11" name="Rectangle 3"/>
          <p:cNvSpPr txBox="1">
            <a:spLocks noChangeArrowheads="1"/>
          </p:cNvSpPr>
          <p:nvPr/>
        </p:nvSpPr>
        <p:spPr>
          <a:xfrm>
            <a:off x="-1578" y="1052736"/>
            <a:ext cx="9145578" cy="46495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gn="just">
              <a:lnSpc>
                <a:spcPct val="170000"/>
              </a:lnSpc>
              <a:buNone/>
            </a:pPr>
            <a:endParaRPr lang="en-GB" sz="2000" b="1" dirty="0">
              <a:solidFill>
                <a:srgbClr val="000099"/>
              </a:solidFill>
              <a:cs typeface="Arial" panose="020B0604020202020204" pitchFamily="34" charset="0"/>
            </a:endParaRPr>
          </a:p>
        </p:txBody>
      </p:sp>
      <p:sp>
        <p:nvSpPr>
          <p:cNvPr id="9" name="Rectangle 3"/>
          <p:cNvSpPr txBox="1">
            <a:spLocks noChangeArrowheads="1"/>
          </p:cNvSpPr>
          <p:nvPr/>
        </p:nvSpPr>
        <p:spPr>
          <a:xfrm>
            <a:off x="-1578" y="1412776"/>
            <a:ext cx="9145578" cy="35283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nSpc>
                <a:spcPct val="150000"/>
              </a:lnSpc>
              <a:buFont typeface="Arial" pitchFamily="34" charset="0"/>
              <a:buChar char="•"/>
            </a:pPr>
            <a:r>
              <a:rPr lang="en-GB" sz="2600" b="1" dirty="0" smtClean="0"/>
              <a:t>Follow-up will be conducted by a member of research staff who is unaware of trial group allocation.</a:t>
            </a:r>
          </a:p>
          <a:p>
            <a:pPr marL="457200" lvl="1" indent="0">
              <a:lnSpc>
                <a:spcPct val="150000"/>
              </a:lnSpc>
              <a:buFont typeface="Arial" pitchFamily="34" charset="0"/>
              <a:buNone/>
            </a:pPr>
            <a:endParaRPr lang="en-GB" sz="2600" b="1" dirty="0" smtClean="0"/>
          </a:p>
          <a:p>
            <a:pPr lvl="1">
              <a:lnSpc>
                <a:spcPct val="150000"/>
              </a:lnSpc>
              <a:buFont typeface="Arial" pitchFamily="34" charset="0"/>
              <a:buChar char="•"/>
            </a:pPr>
            <a:r>
              <a:rPr lang="en-GB" sz="2600" b="1" dirty="0" smtClean="0"/>
              <a:t>Complications will be verified by the local PI or designee who is unaware of trial group allocation.</a:t>
            </a:r>
          </a:p>
        </p:txBody>
      </p:sp>
    </p:spTree>
    <p:extLst>
      <p:ext uri="{BB962C8B-B14F-4D97-AF65-F5344CB8AC3E}">
        <p14:creationId xmlns:p14="http://schemas.microsoft.com/office/powerpoint/2010/main" val="2733374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84237"/>
            <a:ext cx="1556564" cy="752475"/>
          </a:xfrm>
          <a:prstGeom prst="rect">
            <a:avLst/>
          </a:prstGeom>
          <a:noFill/>
        </p:spPr>
      </p:pic>
      <p:sp>
        <p:nvSpPr>
          <p:cNvPr id="15361" name="Rectangle 2"/>
          <p:cNvSpPr>
            <a:spLocks noGrp="1" noChangeArrowheads="1"/>
          </p:cNvSpPr>
          <p:nvPr>
            <p:ph type="title"/>
          </p:nvPr>
        </p:nvSpPr>
        <p:spPr>
          <a:xfrm>
            <a:off x="457200" y="260648"/>
            <a:ext cx="8229600" cy="935038"/>
          </a:xfrm>
        </p:spPr>
        <p:txBody>
          <a:bodyPr>
            <a:normAutofit/>
          </a:bodyPr>
          <a:lstStyle/>
          <a:p>
            <a:r>
              <a:rPr lang="en-US" sz="3200" b="1" dirty="0" smtClean="0">
                <a:solidFill>
                  <a:srgbClr val="33CC33"/>
                </a:solidFill>
                <a:latin typeface="+mn-lt"/>
              </a:rPr>
              <a:t>SELF-ASSESSMENT OF </a:t>
            </a:r>
            <a:r>
              <a:rPr lang="en-US" sz="3200" b="1" i="1" dirty="0" smtClean="0">
                <a:solidFill>
                  <a:srgbClr val="33CC33"/>
                </a:solidFill>
                <a:latin typeface="+mn-lt"/>
              </a:rPr>
              <a:t>BLINDING</a:t>
            </a:r>
            <a:endParaRPr lang="en-US" sz="3200" b="1" i="1" dirty="0">
              <a:solidFill>
                <a:srgbClr val="33CC33"/>
              </a:solidFill>
              <a:latin typeface="+mn-lt"/>
            </a:endParaRPr>
          </a:p>
        </p:txBody>
      </p:sp>
      <p:pic>
        <p:nvPicPr>
          <p:cNvPr id="15363" name="Picture 4" descr="QMfoo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702300"/>
            <a:ext cx="9144000" cy="118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3"/>
          <p:cNvSpPr txBox="1">
            <a:spLocks noChangeArrowheads="1"/>
          </p:cNvSpPr>
          <p:nvPr/>
        </p:nvSpPr>
        <p:spPr>
          <a:xfrm>
            <a:off x="0" y="1052736"/>
            <a:ext cx="9144000" cy="45518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70000"/>
              </a:lnSpc>
              <a:spcBef>
                <a:spcPts val="0"/>
              </a:spcBef>
              <a:buFont typeface="Arial" pitchFamily="34" charset="0"/>
              <a:buNone/>
            </a:pPr>
            <a:endParaRPr lang="en-GB" sz="2000" b="1" dirty="0">
              <a:solidFill>
                <a:srgbClr val="000099"/>
              </a:solidFill>
            </a:endParaRPr>
          </a:p>
        </p:txBody>
      </p:sp>
      <p:sp>
        <p:nvSpPr>
          <p:cNvPr id="6" name="Rectangle 3"/>
          <p:cNvSpPr txBox="1">
            <a:spLocks noChangeArrowheads="1"/>
          </p:cNvSpPr>
          <p:nvPr/>
        </p:nvSpPr>
        <p:spPr>
          <a:xfrm>
            <a:off x="0" y="1196752"/>
            <a:ext cx="8820150" cy="43204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50000"/>
              </a:lnSpc>
              <a:buNone/>
            </a:pPr>
            <a:endParaRPr lang="en-GB" sz="2000" b="1" dirty="0"/>
          </a:p>
        </p:txBody>
      </p:sp>
      <p:sp>
        <p:nvSpPr>
          <p:cNvPr id="11" name="Rectangle 3"/>
          <p:cNvSpPr txBox="1">
            <a:spLocks noChangeArrowheads="1"/>
          </p:cNvSpPr>
          <p:nvPr/>
        </p:nvSpPr>
        <p:spPr>
          <a:xfrm>
            <a:off x="-1578" y="1052736"/>
            <a:ext cx="9145578" cy="46495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gn="just">
              <a:lnSpc>
                <a:spcPct val="170000"/>
              </a:lnSpc>
              <a:buNone/>
            </a:pPr>
            <a:endParaRPr lang="en-GB" sz="2000" b="1" dirty="0">
              <a:solidFill>
                <a:srgbClr val="000099"/>
              </a:solidFill>
              <a:cs typeface="Arial" panose="020B0604020202020204" pitchFamily="34" charset="0"/>
            </a:endParaRPr>
          </a:p>
        </p:txBody>
      </p:sp>
      <p:sp>
        <p:nvSpPr>
          <p:cNvPr id="13" name="Rectangle 3"/>
          <p:cNvSpPr txBox="1">
            <a:spLocks noChangeArrowheads="1"/>
          </p:cNvSpPr>
          <p:nvPr/>
        </p:nvSpPr>
        <p:spPr>
          <a:xfrm>
            <a:off x="-1578" y="1181436"/>
            <a:ext cx="9145578" cy="45208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nSpc>
                <a:spcPct val="160000"/>
              </a:lnSpc>
              <a:buFont typeface="Arial" pitchFamily="34" charset="0"/>
              <a:buChar char="•"/>
            </a:pPr>
            <a:r>
              <a:rPr lang="en-GB" sz="2400" b="1" dirty="0"/>
              <a:t>To quantify the degree of blinding, research staff will make a self-assessment of blinding when collecting follow-up </a:t>
            </a:r>
            <a:r>
              <a:rPr lang="en-GB" sz="2400" b="1" dirty="0" smtClean="0"/>
              <a:t>data.</a:t>
            </a:r>
          </a:p>
          <a:p>
            <a:pPr lvl="1">
              <a:lnSpc>
                <a:spcPct val="160000"/>
              </a:lnSpc>
              <a:buFont typeface="Arial" pitchFamily="34" charset="0"/>
              <a:buChar char="•"/>
            </a:pPr>
            <a:r>
              <a:rPr lang="en-GB" sz="2400" b="1" dirty="0" smtClean="0"/>
              <a:t>Grade </a:t>
            </a:r>
            <a:r>
              <a:rPr lang="en-GB" sz="2400" b="1" dirty="0"/>
              <a:t>as one of the following options:</a:t>
            </a:r>
          </a:p>
          <a:p>
            <a:pPr lvl="2">
              <a:lnSpc>
                <a:spcPct val="160000"/>
              </a:lnSpc>
            </a:pPr>
            <a:r>
              <a:rPr lang="en-GB" b="1" dirty="0"/>
              <a:t>Suitably blinded</a:t>
            </a:r>
          </a:p>
          <a:p>
            <a:pPr lvl="2">
              <a:lnSpc>
                <a:spcPct val="160000"/>
              </a:lnSpc>
            </a:pPr>
            <a:r>
              <a:rPr lang="en-GB" b="1" dirty="0"/>
              <a:t>May have known study group allocation</a:t>
            </a:r>
          </a:p>
          <a:p>
            <a:pPr lvl="2">
              <a:lnSpc>
                <a:spcPct val="160000"/>
              </a:lnSpc>
            </a:pPr>
            <a:r>
              <a:rPr lang="en-GB" b="1" dirty="0"/>
              <a:t>Definitely knew study group allocation</a:t>
            </a:r>
          </a:p>
        </p:txBody>
      </p:sp>
    </p:spTree>
    <p:extLst>
      <p:ext uri="{BB962C8B-B14F-4D97-AF65-F5344CB8AC3E}">
        <p14:creationId xmlns:p14="http://schemas.microsoft.com/office/powerpoint/2010/main" val="2525328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84237"/>
            <a:ext cx="1556564" cy="752475"/>
          </a:xfrm>
          <a:prstGeom prst="rect">
            <a:avLst/>
          </a:prstGeom>
          <a:noFill/>
        </p:spPr>
      </p:pic>
      <p:sp>
        <p:nvSpPr>
          <p:cNvPr id="15361" name="Rectangle 2"/>
          <p:cNvSpPr>
            <a:spLocks noGrp="1" noChangeArrowheads="1"/>
          </p:cNvSpPr>
          <p:nvPr>
            <p:ph type="title"/>
          </p:nvPr>
        </p:nvSpPr>
        <p:spPr>
          <a:xfrm>
            <a:off x="457200" y="260648"/>
            <a:ext cx="8229600" cy="935038"/>
          </a:xfrm>
        </p:spPr>
        <p:txBody>
          <a:bodyPr>
            <a:normAutofit/>
          </a:bodyPr>
          <a:lstStyle/>
          <a:p>
            <a:r>
              <a:rPr lang="en-US" sz="3200" b="1" dirty="0" smtClean="0">
                <a:solidFill>
                  <a:srgbClr val="33CC33"/>
                </a:solidFill>
                <a:latin typeface="+mn-lt"/>
              </a:rPr>
              <a:t>PROTOCOL DEVIATIONS</a:t>
            </a:r>
            <a:endParaRPr lang="en-US" sz="3200" b="1" dirty="0">
              <a:solidFill>
                <a:srgbClr val="33CC33"/>
              </a:solidFill>
              <a:latin typeface="+mn-lt"/>
            </a:endParaRPr>
          </a:p>
        </p:txBody>
      </p:sp>
      <p:pic>
        <p:nvPicPr>
          <p:cNvPr id="15363" name="Picture 4" descr="QMfoo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702300"/>
            <a:ext cx="9144000" cy="118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3"/>
          <p:cNvSpPr txBox="1">
            <a:spLocks noChangeArrowheads="1"/>
          </p:cNvSpPr>
          <p:nvPr/>
        </p:nvSpPr>
        <p:spPr>
          <a:xfrm>
            <a:off x="0" y="1052736"/>
            <a:ext cx="9144000" cy="45518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70000"/>
              </a:lnSpc>
              <a:spcBef>
                <a:spcPts val="0"/>
              </a:spcBef>
              <a:buFont typeface="Arial" pitchFamily="34" charset="0"/>
              <a:buNone/>
            </a:pPr>
            <a:endParaRPr lang="en-GB" sz="2000" b="1" dirty="0">
              <a:solidFill>
                <a:srgbClr val="000099"/>
              </a:solidFill>
            </a:endParaRPr>
          </a:p>
        </p:txBody>
      </p:sp>
      <p:sp>
        <p:nvSpPr>
          <p:cNvPr id="6" name="Rectangle 3"/>
          <p:cNvSpPr txBox="1">
            <a:spLocks noChangeArrowheads="1"/>
          </p:cNvSpPr>
          <p:nvPr/>
        </p:nvSpPr>
        <p:spPr>
          <a:xfrm>
            <a:off x="0" y="1196752"/>
            <a:ext cx="8820150" cy="43204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50000"/>
              </a:lnSpc>
              <a:buNone/>
            </a:pPr>
            <a:endParaRPr lang="en-GB" sz="2000" b="1" dirty="0"/>
          </a:p>
        </p:txBody>
      </p:sp>
      <p:sp>
        <p:nvSpPr>
          <p:cNvPr id="11" name="Rectangle 3"/>
          <p:cNvSpPr txBox="1">
            <a:spLocks noChangeArrowheads="1"/>
          </p:cNvSpPr>
          <p:nvPr/>
        </p:nvSpPr>
        <p:spPr>
          <a:xfrm>
            <a:off x="-1578" y="1052736"/>
            <a:ext cx="9145578" cy="46495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gn="just">
              <a:lnSpc>
                <a:spcPct val="170000"/>
              </a:lnSpc>
              <a:buNone/>
            </a:pPr>
            <a:endParaRPr lang="en-GB" sz="2000" b="1" dirty="0">
              <a:solidFill>
                <a:srgbClr val="000099"/>
              </a:solidFill>
              <a:cs typeface="Arial" panose="020B0604020202020204" pitchFamily="34" charset="0"/>
            </a:endParaRPr>
          </a:p>
        </p:txBody>
      </p:sp>
      <p:sp>
        <p:nvSpPr>
          <p:cNvPr id="13" name="Rectangle 3"/>
          <p:cNvSpPr txBox="1">
            <a:spLocks noChangeArrowheads="1"/>
          </p:cNvSpPr>
          <p:nvPr/>
        </p:nvSpPr>
        <p:spPr>
          <a:xfrm>
            <a:off x="-1578" y="1181436"/>
            <a:ext cx="9145578" cy="46238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nSpc>
                <a:spcPct val="170000"/>
              </a:lnSpc>
              <a:buFont typeface="Arial" pitchFamily="34" charset="0"/>
              <a:buChar char="•"/>
            </a:pPr>
            <a:r>
              <a:rPr lang="en-GB" sz="2400" b="1" dirty="0"/>
              <a:t>Participant in the intervention group did NOT receive cardiac output </a:t>
            </a:r>
            <a:r>
              <a:rPr lang="en-GB" sz="2400" b="1" dirty="0" smtClean="0"/>
              <a:t>monitoring.</a:t>
            </a:r>
            <a:endParaRPr lang="en-GB" sz="2400" b="1" dirty="0"/>
          </a:p>
          <a:p>
            <a:pPr lvl="1">
              <a:lnSpc>
                <a:spcPct val="170000"/>
              </a:lnSpc>
              <a:buFont typeface="Arial" pitchFamily="34" charset="0"/>
              <a:buChar char="•"/>
            </a:pPr>
            <a:r>
              <a:rPr lang="en-GB" sz="2400" b="1" dirty="0"/>
              <a:t>Participant in the intervention group did NOT receive inotrope infusion, or received incorrect </a:t>
            </a:r>
            <a:r>
              <a:rPr lang="en-GB" sz="2400" b="1" dirty="0" smtClean="0"/>
              <a:t>dose.</a:t>
            </a:r>
            <a:endParaRPr lang="en-GB" sz="2400" b="1" dirty="0"/>
          </a:p>
          <a:p>
            <a:pPr lvl="1">
              <a:lnSpc>
                <a:spcPct val="170000"/>
              </a:lnSpc>
              <a:buFont typeface="Arial" pitchFamily="34" charset="0"/>
              <a:buChar char="•"/>
            </a:pPr>
            <a:r>
              <a:rPr lang="en-GB" sz="2400" b="1" dirty="0"/>
              <a:t>Participant in the control group DID receive cardiac output </a:t>
            </a:r>
            <a:r>
              <a:rPr lang="en-GB" sz="2400" b="1" dirty="0" smtClean="0"/>
              <a:t>monitoring.</a:t>
            </a:r>
            <a:endParaRPr lang="en-GB" sz="2400" b="1" dirty="0"/>
          </a:p>
        </p:txBody>
      </p:sp>
    </p:spTree>
    <p:extLst>
      <p:ext uri="{BB962C8B-B14F-4D97-AF65-F5344CB8AC3E}">
        <p14:creationId xmlns:p14="http://schemas.microsoft.com/office/powerpoint/2010/main" val="1453579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84237"/>
            <a:ext cx="1556564" cy="752475"/>
          </a:xfrm>
          <a:prstGeom prst="rect">
            <a:avLst/>
          </a:prstGeom>
          <a:noFill/>
        </p:spPr>
      </p:pic>
      <p:sp>
        <p:nvSpPr>
          <p:cNvPr id="15361" name="Rectangle 2"/>
          <p:cNvSpPr>
            <a:spLocks noGrp="1" noChangeArrowheads="1"/>
          </p:cNvSpPr>
          <p:nvPr>
            <p:ph type="title"/>
          </p:nvPr>
        </p:nvSpPr>
        <p:spPr>
          <a:xfrm>
            <a:off x="457200" y="260648"/>
            <a:ext cx="8229600" cy="935038"/>
          </a:xfrm>
        </p:spPr>
        <p:txBody>
          <a:bodyPr>
            <a:normAutofit/>
          </a:bodyPr>
          <a:lstStyle/>
          <a:p>
            <a:r>
              <a:rPr lang="en-US" sz="3200" b="1" dirty="0" smtClean="0">
                <a:solidFill>
                  <a:srgbClr val="33CC33"/>
                </a:solidFill>
                <a:latin typeface="+mn-lt"/>
              </a:rPr>
              <a:t>WITHDRAWAL</a:t>
            </a:r>
            <a:endParaRPr lang="en-US" sz="3200" b="1" dirty="0">
              <a:solidFill>
                <a:srgbClr val="33CC33"/>
              </a:solidFill>
              <a:latin typeface="+mn-lt"/>
            </a:endParaRPr>
          </a:p>
        </p:txBody>
      </p:sp>
      <p:pic>
        <p:nvPicPr>
          <p:cNvPr id="15363" name="Picture 4" descr="QMfoo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702300"/>
            <a:ext cx="9144000" cy="118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3"/>
          <p:cNvSpPr txBox="1">
            <a:spLocks noChangeArrowheads="1"/>
          </p:cNvSpPr>
          <p:nvPr/>
        </p:nvSpPr>
        <p:spPr>
          <a:xfrm>
            <a:off x="0" y="1052736"/>
            <a:ext cx="9144000" cy="45518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70000"/>
              </a:lnSpc>
              <a:spcBef>
                <a:spcPts val="0"/>
              </a:spcBef>
              <a:buFont typeface="Arial" pitchFamily="34" charset="0"/>
              <a:buNone/>
            </a:pPr>
            <a:endParaRPr lang="en-GB" sz="2000" b="1" dirty="0">
              <a:solidFill>
                <a:srgbClr val="000099"/>
              </a:solidFill>
            </a:endParaRPr>
          </a:p>
        </p:txBody>
      </p:sp>
      <p:sp>
        <p:nvSpPr>
          <p:cNvPr id="6" name="Rectangle 3"/>
          <p:cNvSpPr txBox="1">
            <a:spLocks noChangeArrowheads="1"/>
          </p:cNvSpPr>
          <p:nvPr/>
        </p:nvSpPr>
        <p:spPr>
          <a:xfrm>
            <a:off x="0" y="1196752"/>
            <a:ext cx="8820150" cy="43204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50000"/>
              </a:lnSpc>
              <a:buNone/>
            </a:pPr>
            <a:endParaRPr lang="en-GB" sz="2000" b="1" dirty="0"/>
          </a:p>
        </p:txBody>
      </p:sp>
      <p:sp>
        <p:nvSpPr>
          <p:cNvPr id="11" name="Rectangle 3"/>
          <p:cNvSpPr txBox="1">
            <a:spLocks noChangeArrowheads="1"/>
          </p:cNvSpPr>
          <p:nvPr/>
        </p:nvSpPr>
        <p:spPr>
          <a:xfrm>
            <a:off x="-1578" y="1052736"/>
            <a:ext cx="9145578" cy="46495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gn="just">
              <a:lnSpc>
                <a:spcPct val="170000"/>
              </a:lnSpc>
              <a:buNone/>
            </a:pPr>
            <a:endParaRPr lang="en-GB" sz="2000" b="1" dirty="0">
              <a:solidFill>
                <a:srgbClr val="000099"/>
              </a:solidFill>
              <a:cs typeface="Arial" panose="020B0604020202020204" pitchFamily="34" charset="0"/>
            </a:endParaRPr>
          </a:p>
        </p:txBody>
      </p:sp>
      <p:sp>
        <p:nvSpPr>
          <p:cNvPr id="13" name="Rectangle 3"/>
          <p:cNvSpPr txBox="1">
            <a:spLocks noChangeArrowheads="1"/>
          </p:cNvSpPr>
          <p:nvPr/>
        </p:nvSpPr>
        <p:spPr>
          <a:xfrm>
            <a:off x="-1578" y="908720"/>
            <a:ext cx="9145578" cy="46238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nSpc>
                <a:spcPct val="200000"/>
              </a:lnSpc>
              <a:buFont typeface="Arial" pitchFamily="34" charset="0"/>
              <a:buChar char="•"/>
            </a:pPr>
            <a:r>
              <a:rPr lang="en-GB" sz="2400" b="1" dirty="0"/>
              <a:t>All study participants are free to withdraw from the study at any time. </a:t>
            </a:r>
          </a:p>
          <a:p>
            <a:pPr lvl="1">
              <a:lnSpc>
                <a:spcPct val="200000"/>
              </a:lnSpc>
              <a:buFont typeface="Arial" pitchFamily="34" charset="0"/>
              <a:buChar char="•"/>
            </a:pPr>
            <a:r>
              <a:rPr lang="en-GB" sz="2400" b="1" dirty="0"/>
              <a:t>All randomised patients will be included in the final analysis on an </a:t>
            </a:r>
            <a:r>
              <a:rPr lang="en-GB" sz="2400" b="1" dirty="0">
                <a:solidFill>
                  <a:srgbClr val="FF0000"/>
                </a:solidFill>
              </a:rPr>
              <a:t>intention to treat </a:t>
            </a:r>
            <a:r>
              <a:rPr lang="en-GB" sz="2400" b="1" dirty="0"/>
              <a:t>basis, unless they specifically ask for their data not to be included. </a:t>
            </a:r>
          </a:p>
          <a:p>
            <a:pPr lvl="1">
              <a:lnSpc>
                <a:spcPct val="200000"/>
              </a:lnSpc>
              <a:buFont typeface="Arial" pitchFamily="34" charset="0"/>
              <a:buChar char="•"/>
            </a:pPr>
            <a:r>
              <a:rPr lang="en-US" sz="2400" b="1" dirty="0"/>
              <a:t>Record details using withdrawal </a:t>
            </a:r>
            <a:r>
              <a:rPr lang="en-US" sz="2400" b="1" dirty="0" smtClean="0"/>
              <a:t>form.</a:t>
            </a:r>
            <a:endParaRPr lang="en-GB" sz="2400" b="1" dirty="0"/>
          </a:p>
        </p:txBody>
      </p:sp>
    </p:spTree>
    <p:extLst>
      <p:ext uri="{BB962C8B-B14F-4D97-AF65-F5344CB8AC3E}">
        <p14:creationId xmlns:p14="http://schemas.microsoft.com/office/powerpoint/2010/main" val="24575381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84237"/>
            <a:ext cx="1556564" cy="752475"/>
          </a:xfrm>
          <a:prstGeom prst="rect">
            <a:avLst/>
          </a:prstGeom>
          <a:noFill/>
        </p:spPr>
      </p:pic>
      <p:sp>
        <p:nvSpPr>
          <p:cNvPr id="15361" name="Rectangle 2"/>
          <p:cNvSpPr>
            <a:spLocks noGrp="1" noChangeArrowheads="1"/>
          </p:cNvSpPr>
          <p:nvPr>
            <p:ph type="title"/>
          </p:nvPr>
        </p:nvSpPr>
        <p:spPr>
          <a:xfrm>
            <a:off x="457200" y="260648"/>
            <a:ext cx="8229600" cy="935038"/>
          </a:xfrm>
        </p:spPr>
        <p:txBody>
          <a:bodyPr>
            <a:normAutofit/>
          </a:bodyPr>
          <a:lstStyle/>
          <a:p>
            <a:r>
              <a:rPr lang="en-US" sz="3200" b="1" dirty="0" smtClean="0">
                <a:solidFill>
                  <a:srgbClr val="33CC33"/>
                </a:solidFill>
                <a:latin typeface="+mn-lt"/>
              </a:rPr>
              <a:t>ADVERSE EVENTS</a:t>
            </a:r>
            <a:endParaRPr lang="en-US" sz="3200" b="1" dirty="0">
              <a:solidFill>
                <a:srgbClr val="33CC33"/>
              </a:solidFill>
              <a:latin typeface="+mn-lt"/>
            </a:endParaRPr>
          </a:p>
        </p:txBody>
      </p:sp>
      <p:pic>
        <p:nvPicPr>
          <p:cNvPr id="15363" name="Picture 4" descr="QMfoo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702300"/>
            <a:ext cx="9144000" cy="118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3"/>
          <p:cNvSpPr txBox="1">
            <a:spLocks noChangeArrowheads="1"/>
          </p:cNvSpPr>
          <p:nvPr/>
        </p:nvSpPr>
        <p:spPr>
          <a:xfrm>
            <a:off x="0" y="1052736"/>
            <a:ext cx="9144000" cy="45518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70000"/>
              </a:lnSpc>
              <a:spcBef>
                <a:spcPts val="0"/>
              </a:spcBef>
              <a:buFont typeface="Arial" pitchFamily="34" charset="0"/>
              <a:buNone/>
            </a:pPr>
            <a:endParaRPr lang="en-GB" sz="2000" b="1" dirty="0">
              <a:solidFill>
                <a:srgbClr val="000099"/>
              </a:solidFill>
            </a:endParaRPr>
          </a:p>
        </p:txBody>
      </p:sp>
      <p:sp>
        <p:nvSpPr>
          <p:cNvPr id="6" name="Rectangle 3"/>
          <p:cNvSpPr txBox="1">
            <a:spLocks noChangeArrowheads="1"/>
          </p:cNvSpPr>
          <p:nvPr/>
        </p:nvSpPr>
        <p:spPr>
          <a:xfrm>
            <a:off x="0" y="1196752"/>
            <a:ext cx="8820150" cy="43204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50000"/>
              </a:lnSpc>
              <a:buNone/>
            </a:pPr>
            <a:endParaRPr lang="en-GB" sz="2000" b="1" dirty="0"/>
          </a:p>
        </p:txBody>
      </p:sp>
      <p:sp>
        <p:nvSpPr>
          <p:cNvPr id="11" name="Rectangle 3"/>
          <p:cNvSpPr txBox="1">
            <a:spLocks noChangeArrowheads="1"/>
          </p:cNvSpPr>
          <p:nvPr/>
        </p:nvSpPr>
        <p:spPr>
          <a:xfrm>
            <a:off x="-1578" y="1052736"/>
            <a:ext cx="9145578" cy="46495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gn="just">
              <a:lnSpc>
                <a:spcPct val="170000"/>
              </a:lnSpc>
              <a:buNone/>
            </a:pPr>
            <a:endParaRPr lang="en-GB" sz="2000" b="1" dirty="0">
              <a:solidFill>
                <a:srgbClr val="000099"/>
              </a:solidFill>
              <a:cs typeface="Arial" panose="020B0604020202020204" pitchFamily="34" charset="0"/>
            </a:endParaRPr>
          </a:p>
        </p:txBody>
      </p:sp>
      <p:sp>
        <p:nvSpPr>
          <p:cNvPr id="13" name="Rectangle 3"/>
          <p:cNvSpPr txBox="1">
            <a:spLocks noChangeArrowheads="1"/>
          </p:cNvSpPr>
          <p:nvPr/>
        </p:nvSpPr>
        <p:spPr>
          <a:xfrm>
            <a:off x="-1578" y="1223799"/>
            <a:ext cx="8698722" cy="4176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gn="just">
              <a:lnSpc>
                <a:spcPct val="150000"/>
              </a:lnSpc>
              <a:buFont typeface="Arial" pitchFamily="34" charset="0"/>
              <a:buNone/>
            </a:pPr>
            <a:r>
              <a:rPr lang="en-GB" sz="2400" b="1" dirty="0" smtClean="0"/>
              <a:t>OPTIMISE II is a </a:t>
            </a:r>
            <a:r>
              <a:rPr lang="en-GB" sz="2400" b="1" dirty="0" smtClean="0">
                <a:solidFill>
                  <a:srgbClr val="FF0000"/>
                </a:solidFill>
              </a:rPr>
              <a:t>non-CTIMP</a:t>
            </a:r>
            <a:r>
              <a:rPr lang="en-GB" sz="2400" b="1" dirty="0" smtClean="0"/>
              <a:t> trial, and all trial interventions are already in routine clinical use for patients undergoing major gastrointestinal surgery. The safety of the intervention will be monitored by recording </a:t>
            </a:r>
            <a:r>
              <a:rPr lang="en-GB" sz="2400" b="1" dirty="0" smtClean="0">
                <a:solidFill>
                  <a:srgbClr val="FF0000"/>
                </a:solidFill>
              </a:rPr>
              <a:t>acute cardiac events </a:t>
            </a:r>
            <a:r>
              <a:rPr lang="en-GB" sz="2400" b="1" dirty="0" smtClean="0"/>
              <a:t>at 24 hours and </a:t>
            </a:r>
            <a:r>
              <a:rPr lang="en-GB" sz="2400" b="1" dirty="0" smtClean="0">
                <a:solidFill>
                  <a:srgbClr val="FF0000"/>
                </a:solidFill>
              </a:rPr>
              <a:t>post-operative infections </a:t>
            </a:r>
            <a:r>
              <a:rPr lang="en-GB" sz="2400" b="1" dirty="0" smtClean="0"/>
              <a:t>at 30 days after randomisation as a trial outcome. These events will be monitored at intervals by the DMEC and will not be recorded separately as an AE on the CRF. </a:t>
            </a:r>
            <a:endParaRPr lang="en-GB" sz="2400" b="1" dirty="0"/>
          </a:p>
        </p:txBody>
      </p:sp>
    </p:spTree>
    <p:extLst>
      <p:ext uri="{BB962C8B-B14F-4D97-AF65-F5344CB8AC3E}">
        <p14:creationId xmlns:p14="http://schemas.microsoft.com/office/powerpoint/2010/main" val="18241860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84237"/>
            <a:ext cx="1556564" cy="752475"/>
          </a:xfrm>
          <a:prstGeom prst="rect">
            <a:avLst/>
          </a:prstGeom>
          <a:noFill/>
        </p:spPr>
      </p:pic>
      <p:sp>
        <p:nvSpPr>
          <p:cNvPr id="15361" name="Rectangle 2"/>
          <p:cNvSpPr>
            <a:spLocks noGrp="1" noChangeArrowheads="1"/>
          </p:cNvSpPr>
          <p:nvPr>
            <p:ph type="title"/>
          </p:nvPr>
        </p:nvSpPr>
        <p:spPr>
          <a:xfrm>
            <a:off x="457200" y="260648"/>
            <a:ext cx="8229600" cy="935038"/>
          </a:xfrm>
        </p:spPr>
        <p:txBody>
          <a:bodyPr>
            <a:normAutofit/>
          </a:bodyPr>
          <a:lstStyle/>
          <a:p>
            <a:r>
              <a:rPr lang="en-US" sz="3200" b="1" dirty="0" smtClean="0">
                <a:solidFill>
                  <a:srgbClr val="33CC33"/>
                </a:solidFill>
                <a:latin typeface="+mn-lt"/>
              </a:rPr>
              <a:t>SERIOUS ADVERSE EVENTS</a:t>
            </a:r>
            <a:endParaRPr lang="en-US" sz="3200" b="1" dirty="0">
              <a:solidFill>
                <a:srgbClr val="33CC33"/>
              </a:solidFill>
              <a:latin typeface="+mn-lt"/>
            </a:endParaRPr>
          </a:p>
        </p:txBody>
      </p:sp>
      <p:pic>
        <p:nvPicPr>
          <p:cNvPr id="15363" name="Picture 4" descr="QMfoo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702300"/>
            <a:ext cx="9144000" cy="118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3"/>
          <p:cNvSpPr txBox="1">
            <a:spLocks noChangeArrowheads="1"/>
          </p:cNvSpPr>
          <p:nvPr/>
        </p:nvSpPr>
        <p:spPr>
          <a:xfrm>
            <a:off x="0" y="1052736"/>
            <a:ext cx="9144000" cy="45518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70000"/>
              </a:lnSpc>
              <a:spcBef>
                <a:spcPts val="0"/>
              </a:spcBef>
              <a:buFont typeface="Arial" pitchFamily="34" charset="0"/>
              <a:buNone/>
            </a:pPr>
            <a:endParaRPr lang="en-GB" sz="2000" dirty="0">
              <a:solidFill>
                <a:srgbClr val="000099"/>
              </a:solidFill>
            </a:endParaRPr>
          </a:p>
        </p:txBody>
      </p:sp>
      <p:sp>
        <p:nvSpPr>
          <p:cNvPr id="6" name="Rectangle 3"/>
          <p:cNvSpPr txBox="1">
            <a:spLocks noChangeArrowheads="1"/>
          </p:cNvSpPr>
          <p:nvPr/>
        </p:nvSpPr>
        <p:spPr>
          <a:xfrm>
            <a:off x="0" y="1196752"/>
            <a:ext cx="8820150" cy="43204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50000"/>
              </a:lnSpc>
              <a:buNone/>
            </a:pPr>
            <a:endParaRPr lang="en-GB" sz="2000" b="1" dirty="0"/>
          </a:p>
        </p:txBody>
      </p:sp>
      <p:sp>
        <p:nvSpPr>
          <p:cNvPr id="11" name="Rectangle 3"/>
          <p:cNvSpPr txBox="1">
            <a:spLocks noChangeArrowheads="1"/>
          </p:cNvSpPr>
          <p:nvPr/>
        </p:nvSpPr>
        <p:spPr>
          <a:xfrm>
            <a:off x="-1578" y="1052736"/>
            <a:ext cx="9145578" cy="46495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41338" lvl="1" indent="-277813">
              <a:lnSpc>
                <a:spcPct val="200000"/>
              </a:lnSpc>
              <a:buFont typeface="Arial" pitchFamily="34" charset="0"/>
              <a:buChar char="•"/>
            </a:pPr>
            <a:r>
              <a:rPr lang="en-GB" sz="2000" b="1" dirty="0">
                <a:cs typeface="Arial" panose="020B0604020202020204" pitchFamily="34" charset="0"/>
              </a:rPr>
              <a:t>Must be assessed by PI (or suitably qualified nominee) as </a:t>
            </a:r>
            <a:r>
              <a:rPr lang="en-GB" sz="2000" b="1" dirty="0">
                <a:solidFill>
                  <a:srgbClr val="FF0000"/>
                </a:solidFill>
                <a:cs typeface="Arial" panose="020B0604020202020204" pitchFamily="34" charset="0"/>
              </a:rPr>
              <a:t>probably</a:t>
            </a:r>
            <a:r>
              <a:rPr lang="en-GB" sz="2000" b="1" dirty="0">
                <a:cs typeface="Arial" panose="020B0604020202020204" pitchFamily="34" charset="0"/>
              </a:rPr>
              <a:t> or </a:t>
            </a:r>
            <a:r>
              <a:rPr lang="en-GB" sz="2000" b="1" dirty="0">
                <a:solidFill>
                  <a:srgbClr val="FF0000"/>
                </a:solidFill>
                <a:cs typeface="Arial" panose="020B0604020202020204" pitchFamily="34" charset="0"/>
              </a:rPr>
              <a:t>definitely</a:t>
            </a:r>
            <a:r>
              <a:rPr lang="en-GB" sz="2000" b="1" dirty="0">
                <a:cs typeface="Arial" panose="020B0604020202020204" pitchFamily="34" charset="0"/>
              </a:rPr>
              <a:t> related to the OPTIMSE II trial </a:t>
            </a:r>
            <a:r>
              <a:rPr lang="en-GB" sz="2000" b="1" u="sng" dirty="0">
                <a:cs typeface="Arial" panose="020B0604020202020204" pitchFamily="34" charset="0"/>
              </a:rPr>
              <a:t>and</a:t>
            </a:r>
            <a:r>
              <a:rPr lang="en-GB" sz="2000" b="1" dirty="0">
                <a:cs typeface="Arial" panose="020B0604020202020204" pitchFamily="34" charset="0"/>
              </a:rPr>
              <a:t> meet at least one of the following criteria:</a:t>
            </a:r>
          </a:p>
          <a:p>
            <a:pPr marL="1439863" lvl="2" indent="-541338">
              <a:lnSpc>
                <a:spcPct val="200000"/>
              </a:lnSpc>
            </a:pPr>
            <a:r>
              <a:rPr lang="en-GB" sz="2000" b="1" dirty="0">
                <a:cs typeface="Arial" panose="020B0604020202020204" pitchFamily="34" charset="0"/>
              </a:rPr>
              <a:t>Results in death</a:t>
            </a:r>
          </a:p>
          <a:p>
            <a:pPr marL="1439863" lvl="2" indent="-541338">
              <a:lnSpc>
                <a:spcPct val="200000"/>
              </a:lnSpc>
            </a:pPr>
            <a:r>
              <a:rPr lang="en-GB" sz="2000" b="1" dirty="0">
                <a:cs typeface="Arial" panose="020B0604020202020204" pitchFamily="34" charset="0"/>
              </a:rPr>
              <a:t>Is life threatening</a:t>
            </a:r>
          </a:p>
          <a:p>
            <a:pPr marL="1439863" lvl="2" indent="-541338">
              <a:lnSpc>
                <a:spcPct val="200000"/>
              </a:lnSpc>
            </a:pPr>
            <a:r>
              <a:rPr lang="en-GB" sz="2000" b="1" dirty="0">
                <a:cs typeface="Arial" panose="020B0604020202020204" pitchFamily="34" charset="0"/>
              </a:rPr>
              <a:t>Clearly prolongs hospital stay</a:t>
            </a:r>
          </a:p>
          <a:p>
            <a:pPr marL="1439863" lvl="2" indent="-541338">
              <a:lnSpc>
                <a:spcPct val="200000"/>
              </a:lnSpc>
            </a:pPr>
            <a:r>
              <a:rPr lang="en-GB" sz="2000" b="1" dirty="0">
                <a:cs typeface="Arial" panose="020B0604020202020204" pitchFamily="34" charset="0"/>
              </a:rPr>
              <a:t>Causes significant disability or incapacity</a:t>
            </a:r>
          </a:p>
          <a:p>
            <a:pPr marL="541338" lvl="1" indent="-277813">
              <a:lnSpc>
                <a:spcPct val="200000"/>
              </a:lnSpc>
              <a:buFont typeface="Arial" pitchFamily="34" charset="0"/>
              <a:buChar char="•"/>
            </a:pPr>
            <a:r>
              <a:rPr lang="en-GB" sz="2000" b="1" dirty="0">
                <a:cs typeface="Arial" panose="020B0604020202020204" pitchFamily="34" charset="0"/>
              </a:rPr>
              <a:t>Report SAEs to the trial coordinating centre within 24 hours</a:t>
            </a:r>
          </a:p>
          <a:p>
            <a:pPr marL="457200" lvl="1" indent="0" algn="just">
              <a:lnSpc>
                <a:spcPct val="170000"/>
              </a:lnSpc>
              <a:buNone/>
            </a:pPr>
            <a:endParaRPr lang="en-GB" sz="2000" b="1" dirty="0">
              <a:solidFill>
                <a:srgbClr val="000099"/>
              </a:solidFill>
              <a:cs typeface="Arial" panose="020B0604020202020204" pitchFamily="34" charset="0"/>
            </a:endParaRPr>
          </a:p>
        </p:txBody>
      </p:sp>
    </p:spTree>
    <p:extLst>
      <p:ext uri="{BB962C8B-B14F-4D97-AF65-F5344CB8AC3E}">
        <p14:creationId xmlns:p14="http://schemas.microsoft.com/office/powerpoint/2010/main" val="18631969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84237"/>
            <a:ext cx="1556564" cy="752475"/>
          </a:xfrm>
          <a:prstGeom prst="rect">
            <a:avLst/>
          </a:prstGeom>
          <a:noFill/>
        </p:spPr>
      </p:pic>
      <p:sp>
        <p:nvSpPr>
          <p:cNvPr id="15361" name="Rectangle 2"/>
          <p:cNvSpPr>
            <a:spLocks noGrp="1" noChangeArrowheads="1"/>
          </p:cNvSpPr>
          <p:nvPr>
            <p:ph type="title"/>
          </p:nvPr>
        </p:nvSpPr>
        <p:spPr>
          <a:xfrm>
            <a:off x="457200" y="260648"/>
            <a:ext cx="8229600" cy="935038"/>
          </a:xfrm>
        </p:spPr>
        <p:txBody>
          <a:bodyPr>
            <a:normAutofit/>
          </a:bodyPr>
          <a:lstStyle/>
          <a:p>
            <a:r>
              <a:rPr lang="en-US" sz="3200" b="1" dirty="0" smtClean="0">
                <a:solidFill>
                  <a:srgbClr val="33CC33"/>
                </a:solidFill>
                <a:latin typeface="+mn-lt"/>
              </a:rPr>
              <a:t>PATIENT IDENTIFIABLE INFORMATION</a:t>
            </a:r>
            <a:endParaRPr lang="en-US" sz="3200" b="1" dirty="0">
              <a:solidFill>
                <a:srgbClr val="33CC33"/>
              </a:solidFill>
              <a:latin typeface="+mn-lt"/>
            </a:endParaRPr>
          </a:p>
        </p:txBody>
      </p:sp>
      <p:pic>
        <p:nvPicPr>
          <p:cNvPr id="15363" name="Picture 4" descr="QMfoo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702300"/>
            <a:ext cx="9144000" cy="118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3"/>
          <p:cNvSpPr txBox="1">
            <a:spLocks noChangeArrowheads="1"/>
          </p:cNvSpPr>
          <p:nvPr/>
        </p:nvSpPr>
        <p:spPr>
          <a:xfrm>
            <a:off x="0" y="1052736"/>
            <a:ext cx="9144000" cy="45518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70000"/>
              </a:lnSpc>
              <a:spcBef>
                <a:spcPts val="0"/>
              </a:spcBef>
              <a:buFont typeface="Arial" pitchFamily="34" charset="0"/>
              <a:buNone/>
            </a:pPr>
            <a:endParaRPr lang="en-GB" sz="2000" dirty="0">
              <a:solidFill>
                <a:srgbClr val="000099"/>
              </a:solidFill>
            </a:endParaRPr>
          </a:p>
        </p:txBody>
      </p:sp>
      <p:sp>
        <p:nvSpPr>
          <p:cNvPr id="6" name="Rectangle 3"/>
          <p:cNvSpPr txBox="1">
            <a:spLocks noChangeArrowheads="1"/>
          </p:cNvSpPr>
          <p:nvPr/>
        </p:nvSpPr>
        <p:spPr>
          <a:xfrm>
            <a:off x="0" y="1196752"/>
            <a:ext cx="8820150" cy="43204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50000"/>
              </a:lnSpc>
              <a:buNone/>
            </a:pPr>
            <a:endParaRPr lang="en-GB" sz="2000" b="1" dirty="0"/>
          </a:p>
        </p:txBody>
      </p:sp>
      <p:sp>
        <p:nvSpPr>
          <p:cNvPr id="11" name="Rectangle 3"/>
          <p:cNvSpPr txBox="1">
            <a:spLocks noChangeArrowheads="1"/>
          </p:cNvSpPr>
          <p:nvPr/>
        </p:nvSpPr>
        <p:spPr>
          <a:xfrm>
            <a:off x="-1578" y="1052736"/>
            <a:ext cx="9145578" cy="4649564"/>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gn="just">
              <a:lnSpc>
                <a:spcPct val="200000"/>
              </a:lnSpc>
              <a:buFont typeface="Arial" pitchFamily="34" charset="0"/>
              <a:buChar char="•"/>
            </a:pPr>
            <a:r>
              <a:rPr lang="en-GB" sz="2400" b="1" dirty="0">
                <a:cs typeface="Arial" panose="020B0604020202020204" pitchFamily="34" charset="0"/>
              </a:rPr>
              <a:t>Will be collected and entered on to the secure data entry web </a:t>
            </a:r>
            <a:r>
              <a:rPr lang="en-GB" sz="2400" b="1" dirty="0" smtClean="0">
                <a:cs typeface="Arial" panose="020B0604020202020204" pitchFamily="34" charset="0"/>
              </a:rPr>
              <a:t>portal.</a:t>
            </a:r>
            <a:endParaRPr lang="en-GB" sz="2400" b="1" dirty="0">
              <a:cs typeface="Arial" panose="020B0604020202020204" pitchFamily="34" charset="0"/>
            </a:endParaRPr>
          </a:p>
          <a:p>
            <a:pPr lvl="1" algn="just">
              <a:lnSpc>
                <a:spcPct val="200000"/>
              </a:lnSpc>
              <a:buFont typeface="Arial" pitchFamily="34" charset="0"/>
              <a:buChar char="•"/>
            </a:pPr>
            <a:r>
              <a:rPr lang="en-GB" sz="2400" b="1" dirty="0">
                <a:cs typeface="Arial" panose="020B0604020202020204" pitchFamily="34" charset="0"/>
              </a:rPr>
              <a:t>Is essential for the outcomes of the </a:t>
            </a:r>
            <a:r>
              <a:rPr lang="en-GB" sz="2400" b="1" dirty="0" smtClean="0">
                <a:cs typeface="Arial" panose="020B0604020202020204" pitchFamily="34" charset="0"/>
              </a:rPr>
              <a:t>trial.</a:t>
            </a:r>
            <a:endParaRPr lang="en-GB" sz="2400" b="1" dirty="0">
              <a:cs typeface="Arial" panose="020B0604020202020204" pitchFamily="34" charset="0"/>
            </a:endParaRPr>
          </a:p>
          <a:p>
            <a:pPr lvl="1" algn="just">
              <a:lnSpc>
                <a:spcPct val="200000"/>
              </a:lnSpc>
              <a:buFont typeface="Arial" pitchFamily="34" charset="0"/>
              <a:buChar char="•"/>
            </a:pPr>
            <a:r>
              <a:rPr lang="en-GB" sz="2400" b="1" dirty="0">
                <a:cs typeface="Arial" panose="020B0604020202020204" pitchFamily="34" charset="0"/>
              </a:rPr>
              <a:t>Please do not send any patient identifiable information by email to the trial office e.g. name, address, date of birth, hospital number, national insurance number etc. </a:t>
            </a:r>
            <a:r>
              <a:rPr lang="en-GB" sz="2400" b="1" dirty="0">
                <a:solidFill>
                  <a:srgbClr val="FF0000"/>
                </a:solidFill>
                <a:cs typeface="Arial" panose="020B0604020202020204" pitchFamily="34" charset="0"/>
              </a:rPr>
              <a:t>Use only the OPTIMISE trial ID to identify a participant.</a:t>
            </a:r>
          </a:p>
          <a:p>
            <a:pPr marL="457200" lvl="1" indent="0" algn="just">
              <a:lnSpc>
                <a:spcPct val="170000"/>
              </a:lnSpc>
              <a:buNone/>
            </a:pPr>
            <a:endParaRPr lang="en-GB" sz="2600" b="1" dirty="0">
              <a:solidFill>
                <a:srgbClr val="000099"/>
              </a:solidFill>
              <a:latin typeface="+mj-lt"/>
            </a:endParaRPr>
          </a:p>
        </p:txBody>
      </p:sp>
    </p:spTree>
    <p:extLst>
      <p:ext uri="{BB962C8B-B14F-4D97-AF65-F5344CB8AC3E}">
        <p14:creationId xmlns:p14="http://schemas.microsoft.com/office/powerpoint/2010/main" val="37124303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84237"/>
            <a:ext cx="1556564" cy="752475"/>
          </a:xfrm>
          <a:prstGeom prst="rect">
            <a:avLst/>
          </a:prstGeom>
          <a:noFill/>
        </p:spPr>
      </p:pic>
      <p:sp>
        <p:nvSpPr>
          <p:cNvPr id="15361" name="Rectangle 2"/>
          <p:cNvSpPr>
            <a:spLocks noGrp="1" noChangeArrowheads="1"/>
          </p:cNvSpPr>
          <p:nvPr>
            <p:ph type="title"/>
          </p:nvPr>
        </p:nvSpPr>
        <p:spPr>
          <a:xfrm>
            <a:off x="457200" y="260648"/>
            <a:ext cx="8229600" cy="935038"/>
          </a:xfrm>
        </p:spPr>
        <p:txBody>
          <a:bodyPr>
            <a:normAutofit/>
          </a:bodyPr>
          <a:lstStyle/>
          <a:p>
            <a:r>
              <a:rPr lang="en-US" sz="3200" b="1" dirty="0" smtClean="0">
                <a:solidFill>
                  <a:srgbClr val="33CC33"/>
                </a:solidFill>
                <a:latin typeface="+mn-lt"/>
              </a:rPr>
              <a:t>MONITORING</a:t>
            </a:r>
            <a:endParaRPr lang="en-US" sz="3200" b="1" dirty="0">
              <a:solidFill>
                <a:srgbClr val="33CC33"/>
              </a:solidFill>
              <a:latin typeface="+mn-lt"/>
            </a:endParaRPr>
          </a:p>
        </p:txBody>
      </p:sp>
      <p:pic>
        <p:nvPicPr>
          <p:cNvPr id="15363" name="Picture 4" descr="QMfoo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702300"/>
            <a:ext cx="9144000" cy="118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3"/>
          <p:cNvSpPr txBox="1">
            <a:spLocks noChangeArrowheads="1"/>
          </p:cNvSpPr>
          <p:nvPr/>
        </p:nvSpPr>
        <p:spPr>
          <a:xfrm>
            <a:off x="0" y="1052736"/>
            <a:ext cx="9144000" cy="45518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70000"/>
              </a:lnSpc>
              <a:spcBef>
                <a:spcPts val="0"/>
              </a:spcBef>
              <a:buFont typeface="Arial" pitchFamily="34" charset="0"/>
              <a:buNone/>
            </a:pPr>
            <a:endParaRPr lang="en-GB" sz="2000" dirty="0">
              <a:solidFill>
                <a:srgbClr val="000099"/>
              </a:solidFill>
            </a:endParaRPr>
          </a:p>
        </p:txBody>
      </p:sp>
      <p:sp>
        <p:nvSpPr>
          <p:cNvPr id="6" name="Rectangle 3"/>
          <p:cNvSpPr txBox="1">
            <a:spLocks noChangeArrowheads="1"/>
          </p:cNvSpPr>
          <p:nvPr/>
        </p:nvSpPr>
        <p:spPr>
          <a:xfrm>
            <a:off x="0" y="1196752"/>
            <a:ext cx="8820150" cy="43204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50000"/>
              </a:lnSpc>
              <a:buNone/>
            </a:pPr>
            <a:endParaRPr lang="en-GB" sz="2000" b="1" dirty="0"/>
          </a:p>
        </p:txBody>
      </p:sp>
      <p:sp>
        <p:nvSpPr>
          <p:cNvPr id="11" name="Rectangle 3"/>
          <p:cNvSpPr txBox="1">
            <a:spLocks noChangeArrowheads="1"/>
          </p:cNvSpPr>
          <p:nvPr/>
        </p:nvSpPr>
        <p:spPr>
          <a:xfrm>
            <a:off x="-1578" y="1052736"/>
            <a:ext cx="9145578" cy="4649564"/>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nSpc>
                <a:spcPct val="200000"/>
              </a:lnSpc>
              <a:buFont typeface="Arial" pitchFamily="34" charset="0"/>
              <a:buChar char="•"/>
            </a:pPr>
            <a:r>
              <a:rPr lang="en-US" sz="3300" b="1" dirty="0"/>
              <a:t>Each site will receive 3 monitoring visits</a:t>
            </a:r>
            <a:r>
              <a:rPr lang="en-GB" sz="3300" b="1" dirty="0"/>
              <a:t>:</a:t>
            </a:r>
          </a:p>
          <a:p>
            <a:pPr lvl="2">
              <a:lnSpc>
                <a:spcPct val="200000"/>
              </a:lnSpc>
            </a:pPr>
            <a:r>
              <a:rPr lang="en-US" sz="3300" b="1" dirty="0"/>
              <a:t>Site initiation visit</a:t>
            </a:r>
          </a:p>
          <a:p>
            <a:pPr lvl="2">
              <a:lnSpc>
                <a:spcPct val="200000"/>
              </a:lnSpc>
            </a:pPr>
            <a:r>
              <a:rPr lang="en-US" sz="3300" b="1" dirty="0"/>
              <a:t>After 10 patients recruited or at 1 year, whichever is sooner</a:t>
            </a:r>
          </a:p>
          <a:p>
            <a:pPr lvl="2">
              <a:lnSpc>
                <a:spcPct val="200000"/>
              </a:lnSpc>
            </a:pPr>
            <a:r>
              <a:rPr lang="en-US" sz="3300" b="1" dirty="0"/>
              <a:t>Closeout visit</a:t>
            </a:r>
          </a:p>
          <a:p>
            <a:pPr lvl="1">
              <a:lnSpc>
                <a:spcPct val="200000"/>
              </a:lnSpc>
              <a:buFont typeface="Arial" pitchFamily="34" charset="0"/>
              <a:buChar char="•"/>
            </a:pPr>
            <a:r>
              <a:rPr lang="en-US" sz="3300" b="1" dirty="0"/>
              <a:t>100% Source Data Verification (SDV) </a:t>
            </a:r>
            <a:r>
              <a:rPr lang="en-US" sz="3300" b="1" dirty="0" smtClean="0"/>
              <a:t>for primary outcome at 30 </a:t>
            </a:r>
            <a:r>
              <a:rPr lang="en-US" sz="3300" b="1" dirty="0"/>
              <a:t>day follow-up for up to 10 patients at each visit. </a:t>
            </a:r>
          </a:p>
          <a:p>
            <a:pPr lvl="1">
              <a:lnSpc>
                <a:spcPct val="200000"/>
              </a:lnSpc>
              <a:buFont typeface="Arial" pitchFamily="34" charset="0"/>
              <a:buChar char="•"/>
            </a:pPr>
            <a:r>
              <a:rPr lang="en-US" sz="3300" b="1" dirty="0"/>
              <a:t>Possible ad-hoc </a:t>
            </a:r>
            <a:r>
              <a:rPr lang="en-US" sz="3300" b="1" dirty="0" smtClean="0"/>
              <a:t>visits. </a:t>
            </a:r>
            <a:endParaRPr lang="en-US" sz="3300" b="1" dirty="0"/>
          </a:p>
          <a:p>
            <a:pPr lvl="1">
              <a:lnSpc>
                <a:spcPct val="200000"/>
              </a:lnSpc>
              <a:buFont typeface="Arial" pitchFamily="34" charset="0"/>
              <a:buChar char="•"/>
            </a:pPr>
            <a:r>
              <a:rPr lang="en-US" sz="3300" b="1" dirty="0"/>
              <a:t>Site self assessment for random selection of 20% of </a:t>
            </a:r>
            <a:r>
              <a:rPr lang="en-US" sz="3300" b="1" dirty="0" smtClean="0"/>
              <a:t>patients.</a:t>
            </a:r>
            <a:endParaRPr lang="en-US" sz="3300" b="1" dirty="0"/>
          </a:p>
          <a:p>
            <a:pPr marL="457200" lvl="1" indent="0">
              <a:lnSpc>
                <a:spcPct val="170000"/>
              </a:lnSpc>
              <a:buNone/>
            </a:pPr>
            <a:endParaRPr lang="en-GB" sz="2600" b="1" dirty="0">
              <a:solidFill>
                <a:srgbClr val="000099"/>
              </a:solidFill>
              <a:latin typeface="+mj-lt"/>
            </a:endParaRPr>
          </a:p>
        </p:txBody>
      </p:sp>
    </p:spTree>
    <p:extLst>
      <p:ext uri="{BB962C8B-B14F-4D97-AF65-F5344CB8AC3E}">
        <p14:creationId xmlns:p14="http://schemas.microsoft.com/office/powerpoint/2010/main" val="38420192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84237"/>
            <a:ext cx="1556564" cy="752475"/>
          </a:xfrm>
          <a:prstGeom prst="rect">
            <a:avLst/>
          </a:prstGeom>
          <a:noFill/>
        </p:spPr>
      </p:pic>
      <p:sp>
        <p:nvSpPr>
          <p:cNvPr id="15361" name="Rectangle 2"/>
          <p:cNvSpPr>
            <a:spLocks noGrp="1" noChangeArrowheads="1"/>
          </p:cNvSpPr>
          <p:nvPr>
            <p:ph type="title"/>
          </p:nvPr>
        </p:nvSpPr>
        <p:spPr>
          <a:xfrm>
            <a:off x="457200" y="260648"/>
            <a:ext cx="8229600" cy="935038"/>
          </a:xfrm>
        </p:spPr>
        <p:txBody>
          <a:bodyPr>
            <a:normAutofit/>
          </a:bodyPr>
          <a:lstStyle/>
          <a:p>
            <a:r>
              <a:rPr lang="en-US" sz="3200" b="1" dirty="0" smtClean="0">
                <a:solidFill>
                  <a:srgbClr val="33CC33"/>
                </a:solidFill>
                <a:latin typeface="+mn-lt"/>
              </a:rPr>
              <a:t>STUDY PROCEDURES</a:t>
            </a:r>
            <a:endParaRPr lang="en-US" sz="3200" b="1" dirty="0">
              <a:solidFill>
                <a:srgbClr val="33CC33"/>
              </a:solidFill>
              <a:latin typeface="+mn-lt"/>
            </a:endParaRPr>
          </a:p>
        </p:txBody>
      </p:sp>
      <p:pic>
        <p:nvPicPr>
          <p:cNvPr id="15363" name="Picture 4" descr="QMfoo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702300"/>
            <a:ext cx="9144000" cy="118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3"/>
          <p:cNvSpPr txBox="1">
            <a:spLocks noChangeArrowheads="1"/>
          </p:cNvSpPr>
          <p:nvPr/>
        </p:nvSpPr>
        <p:spPr>
          <a:xfrm>
            <a:off x="0" y="1052736"/>
            <a:ext cx="9144000" cy="45518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70000"/>
              </a:lnSpc>
              <a:spcBef>
                <a:spcPts val="0"/>
              </a:spcBef>
              <a:buFont typeface="Arial" pitchFamily="34" charset="0"/>
              <a:buNone/>
            </a:pPr>
            <a:endParaRPr lang="en-GB" sz="2000" dirty="0">
              <a:solidFill>
                <a:srgbClr val="000099"/>
              </a:solidFill>
            </a:endParaRPr>
          </a:p>
        </p:txBody>
      </p:sp>
      <p:sp>
        <p:nvSpPr>
          <p:cNvPr id="6" name="Rectangle 3"/>
          <p:cNvSpPr txBox="1">
            <a:spLocks noChangeArrowheads="1"/>
          </p:cNvSpPr>
          <p:nvPr/>
        </p:nvSpPr>
        <p:spPr>
          <a:xfrm>
            <a:off x="0" y="1196752"/>
            <a:ext cx="8820150" cy="43204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50000"/>
              </a:lnSpc>
              <a:buNone/>
            </a:pPr>
            <a:endParaRPr lang="en-GB" sz="2000" b="1" dirty="0"/>
          </a:p>
        </p:txBody>
      </p:sp>
      <p:sp>
        <p:nvSpPr>
          <p:cNvPr id="11" name="Rectangle 3"/>
          <p:cNvSpPr txBox="1">
            <a:spLocks noChangeArrowheads="1"/>
          </p:cNvSpPr>
          <p:nvPr/>
        </p:nvSpPr>
        <p:spPr>
          <a:xfrm>
            <a:off x="-1578" y="1196752"/>
            <a:ext cx="9145578" cy="4505548"/>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nSpc>
                <a:spcPct val="200000"/>
              </a:lnSpc>
              <a:buFont typeface="Arial" pitchFamily="34" charset="0"/>
              <a:buChar char="•"/>
            </a:pPr>
            <a:r>
              <a:rPr lang="en-GB" sz="2400" b="1" dirty="0"/>
              <a:t>Screening &amp; E</a:t>
            </a:r>
            <a:r>
              <a:rPr lang="en-GB" sz="2400" b="1" dirty="0" smtClean="0"/>
              <a:t>nrolment </a:t>
            </a:r>
            <a:r>
              <a:rPr lang="en-GB" sz="2400" b="1" dirty="0"/>
              <a:t>log to be completed</a:t>
            </a:r>
          </a:p>
          <a:p>
            <a:pPr lvl="1">
              <a:lnSpc>
                <a:spcPct val="200000"/>
              </a:lnSpc>
              <a:buFont typeface="Arial" pitchFamily="34" charset="0"/>
              <a:buChar char="•"/>
            </a:pPr>
            <a:r>
              <a:rPr lang="en-GB" sz="2400" b="1" dirty="0"/>
              <a:t>Investigator Site File (ISF)</a:t>
            </a:r>
          </a:p>
          <a:p>
            <a:pPr lvl="1">
              <a:lnSpc>
                <a:spcPct val="200000"/>
              </a:lnSpc>
              <a:buFont typeface="Arial" pitchFamily="34" charset="0"/>
              <a:buChar char="•"/>
            </a:pPr>
            <a:r>
              <a:rPr lang="en-GB" sz="2400" b="1" dirty="0"/>
              <a:t>Delegation log signed</a:t>
            </a:r>
          </a:p>
          <a:p>
            <a:pPr lvl="1">
              <a:lnSpc>
                <a:spcPct val="200000"/>
              </a:lnSpc>
              <a:buFont typeface="Arial" pitchFamily="34" charset="0"/>
              <a:buChar char="•"/>
            </a:pPr>
            <a:r>
              <a:rPr lang="en-GB" sz="2400" b="1" dirty="0"/>
              <a:t>Standard Operating Procedures (SOPs) </a:t>
            </a:r>
          </a:p>
          <a:p>
            <a:pPr lvl="1">
              <a:lnSpc>
                <a:spcPct val="200000"/>
              </a:lnSpc>
              <a:buFont typeface="Arial" pitchFamily="34" charset="0"/>
              <a:buChar char="•"/>
            </a:pPr>
            <a:r>
              <a:rPr lang="en-GB" sz="2400" b="1" dirty="0"/>
              <a:t>Copies of all investigators CVs &amp; GCP/RGF certificates must be filed in the ISF </a:t>
            </a:r>
          </a:p>
          <a:p>
            <a:pPr marL="457200" lvl="1" indent="0">
              <a:lnSpc>
                <a:spcPct val="170000"/>
              </a:lnSpc>
              <a:buNone/>
            </a:pPr>
            <a:endParaRPr lang="en-GB" sz="2600" b="1" dirty="0">
              <a:solidFill>
                <a:srgbClr val="000099"/>
              </a:solidFill>
              <a:latin typeface="+mj-lt"/>
            </a:endParaRPr>
          </a:p>
        </p:txBody>
      </p:sp>
    </p:spTree>
    <p:extLst>
      <p:ext uri="{BB962C8B-B14F-4D97-AF65-F5344CB8AC3E}">
        <p14:creationId xmlns:p14="http://schemas.microsoft.com/office/powerpoint/2010/main" val="40559696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84237"/>
            <a:ext cx="1556564" cy="752475"/>
          </a:xfrm>
          <a:prstGeom prst="rect">
            <a:avLst/>
          </a:prstGeom>
          <a:noFill/>
        </p:spPr>
      </p:pic>
      <p:sp>
        <p:nvSpPr>
          <p:cNvPr id="15361" name="Rectangle 2"/>
          <p:cNvSpPr>
            <a:spLocks noGrp="1" noChangeArrowheads="1"/>
          </p:cNvSpPr>
          <p:nvPr>
            <p:ph type="title"/>
          </p:nvPr>
        </p:nvSpPr>
        <p:spPr>
          <a:xfrm>
            <a:off x="457200" y="260648"/>
            <a:ext cx="8229600" cy="935038"/>
          </a:xfrm>
        </p:spPr>
        <p:txBody>
          <a:bodyPr>
            <a:normAutofit/>
          </a:bodyPr>
          <a:lstStyle/>
          <a:p>
            <a:r>
              <a:rPr lang="en-US" sz="3200" b="1" dirty="0" smtClean="0">
                <a:solidFill>
                  <a:srgbClr val="33CC33"/>
                </a:solidFill>
                <a:latin typeface="+mn-lt"/>
              </a:rPr>
              <a:t>TRIAL INITIATION</a:t>
            </a:r>
            <a:endParaRPr lang="en-US" sz="3200" b="1" dirty="0">
              <a:solidFill>
                <a:srgbClr val="33CC33"/>
              </a:solidFill>
              <a:latin typeface="+mn-lt"/>
            </a:endParaRPr>
          </a:p>
        </p:txBody>
      </p:sp>
      <p:pic>
        <p:nvPicPr>
          <p:cNvPr id="15363" name="Picture 4" descr="QMfoo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702300"/>
            <a:ext cx="9144000" cy="118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3"/>
          <p:cNvSpPr txBox="1">
            <a:spLocks noChangeArrowheads="1"/>
          </p:cNvSpPr>
          <p:nvPr/>
        </p:nvSpPr>
        <p:spPr>
          <a:xfrm>
            <a:off x="0" y="1052736"/>
            <a:ext cx="9144000" cy="45518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70000"/>
              </a:lnSpc>
              <a:spcBef>
                <a:spcPts val="0"/>
              </a:spcBef>
              <a:buFont typeface="Arial" pitchFamily="34" charset="0"/>
              <a:buNone/>
            </a:pPr>
            <a:endParaRPr lang="en-GB" sz="2000" dirty="0">
              <a:solidFill>
                <a:srgbClr val="000099"/>
              </a:solidFill>
            </a:endParaRPr>
          </a:p>
        </p:txBody>
      </p:sp>
      <p:sp>
        <p:nvSpPr>
          <p:cNvPr id="6" name="Rectangle 3"/>
          <p:cNvSpPr txBox="1">
            <a:spLocks noChangeArrowheads="1"/>
          </p:cNvSpPr>
          <p:nvPr/>
        </p:nvSpPr>
        <p:spPr>
          <a:xfrm>
            <a:off x="0" y="1196752"/>
            <a:ext cx="8820150" cy="43204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50000"/>
              </a:lnSpc>
              <a:buNone/>
            </a:pPr>
            <a:endParaRPr lang="en-GB" sz="2000" b="1" dirty="0"/>
          </a:p>
        </p:txBody>
      </p:sp>
      <p:sp>
        <p:nvSpPr>
          <p:cNvPr id="11" name="Rectangle 3"/>
          <p:cNvSpPr txBox="1">
            <a:spLocks noChangeArrowheads="1"/>
          </p:cNvSpPr>
          <p:nvPr/>
        </p:nvSpPr>
        <p:spPr>
          <a:xfrm>
            <a:off x="-1578" y="1196752"/>
            <a:ext cx="9145578" cy="4505548"/>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70000"/>
              </a:lnSpc>
              <a:buNone/>
            </a:pPr>
            <a:r>
              <a:rPr lang="en-GB" sz="2900" b="1" dirty="0" smtClean="0">
                <a:latin typeface="+mj-lt"/>
              </a:rPr>
              <a:t>- When </a:t>
            </a:r>
            <a:r>
              <a:rPr lang="en-GB" sz="2900" b="1" dirty="0">
                <a:latin typeface="+mj-lt"/>
              </a:rPr>
              <a:t>R&amp;D approval is in place and all documentation has been sent to us, the trial can begin. </a:t>
            </a:r>
            <a:endParaRPr lang="en-GB" sz="2900" b="1" dirty="0" smtClean="0">
              <a:latin typeface="+mj-lt"/>
            </a:endParaRPr>
          </a:p>
          <a:p>
            <a:pPr marL="457200" lvl="1" indent="0">
              <a:lnSpc>
                <a:spcPct val="170000"/>
              </a:lnSpc>
              <a:buNone/>
            </a:pPr>
            <a:r>
              <a:rPr lang="en-GB" sz="2900" b="1" dirty="0" smtClean="0">
                <a:latin typeface="+mj-lt"/>
              </a:rPr>
              <a:t>- Please </a:t>
            </a:r>
            <a:r>
              <a:rPr lang="en-GB" sz="2900" b="1" dirty="0">
                <a:latin typeface="+mj-lt"/>
              </a:rPr>
              <a:t>send the following prior to activation:</a:t>
            </a:r>
          </a:p>
          <a:p>
            <a:pPr lvl="2">
              <a:lnSpc>
                <a:spcPct val="170000"/>
              </a:lnSpc>
              <a:buFont typeface="Wingdings" panose="05000000000000000000" pitchFamily="2" charset="2"/>
              <a:buChar char="ü"/>
            </a:pPr>
            <a:r>
              <a:rPr lang="en-GB" sz="2600" b="1" dirty="0">
                <a:latin typeface="+mj-lt"/>
              </a:rPr>
              <a:t>Localised patient documentation (PIS, ICF, GP letter)</a:t>
            </a:r>
          </a:p>
          <a:p>
            <a:pPr lvl="2">
              <a:lnSpc>
                <a:spcPct val="170000"/>
              </a:lnSpc>
              <a:buFont typeface="Wingdings" panose="05000000000000000000" pitchFamily="2" charset="2"/>
              <a:buChar char="ü"/>
            </a:pPr>
            <a:r>
              <a:rPr lang="en-GB" sz="2600" b="1" dirty="0">
                <a:latin typeface="+mj-lt"/>
              </a:rPr>
              <a:t>Signed protocol agreement</a:t>
            </a:r>
          </a:p>
          <a:p>
            <a:pPr lvl="2">
              <a:lnSpc>
                <a:spcPct val="170000"/>
              </a:lnSpc>
              <a:buFont typeface="Wingdings" panose="05000000000000000000" pitchFamily="2" charset="2"/>
              <a:buChar char="ü"/>
            </a:pPr>
            <a:r>
              <a:rPr lang="en-GB" sz="2600" b="1" dirty="0">
                <a:latin typeface="+mj-lt"/>
              </a:rPr>
              <a:t>PI CV &amp; GCP</a:t>
            </a:r>
          </a:p>
          <a:p>
            <a:pPr lvl="2">
              <a:lnSpc>
                <a:spcPct val="170000"/>
              </a:lnSpc>
              <a:buFont typeface="Wingdings" panose="05000000000000000000" pitchFamily="2" charset="2"/>
              <a:buChar char="ü"/>
            </a:pPr>
            <a:r>
              <a:rPr lang="en-GB" sz="2600" b="1" dirty="0">
                <a:latin typeface="+mj-lt"/>
              </a:rPr>
              <a:t>R&amp;D approval</a:t>
            </a:r>
          </a:p>
          <a:p>
            <a:pPr lvl="2">
              <a:lnSpc>
                <a:spcPct val="170000"/>
              </a:lnSpc>
              <a:buFont typeface="Wingdings" panose="05000000000000000000" pitchFamily="2" charset="2"/>
              <a:buChar char="ü"/>
            </a:pPr>
            <a:r>
              <a:rPr lang="en-GB" sz="2600" b="1" dirty="0">
                <a:latin typeface="+mj-lt"/>
              </a:rPr>
              <a:t>Completed delegation log</a:t>
            </a:r>
          </a:p>
          <a:p>
            <a:pPr lvl="2">
              <a:lnSpc>
                <a:spcPct val="170000"/>
              </a:lnSpc>
              <a:buFont typeface="Wingdings" panose="05000000000000000000" pitchFamily="2" charset="2"/>
              <a:buChar char="ü"/>
            </a:pPr>
            <a:r>
              <a:rPr lang="en-GB" sz="2600" b="1" dirty="0">
                <a:latin typeface="+mj-lt"/>
              </a:rPr>
              <a:t>Signed SIV checklists (at this meeting or after)</a:t>
            </a:r>
          </a:p>
          <a:p>
            <a:pPr lvl="2">
              <a:lnSpc>
                <a:spcPct val="170000"/>
              </a:lnSpc>
              <a:buFont typeface="Wingdings" panose="05000000000000000000" pitchFamily="2" charset="2"/>
              <a:buChar char="ü"/>
            </a:pPr>
            <a:r>
              <a:rPr lang="en-GB" sz="2600" b="1" dirty="0">
                <a:latin typeface="+mj-lt"/>
              </a:rPr>
              <a:t>The PI must register on the trial database and enter general site information</a:t>
            </a:r>
            <a:endParaRPr lang="en-GB" sz="2600" b="1" dirty="0">
              <a:solidFill>
                <a:srgbClr val="000099"/>
              </a:solidFill>
              <a:latin typeface="+mj-lt"/>
            </a:endParaRPr>
          </a:p>
        </p:txBody>
      </p:sp>
    </p:spTree>
    <p:extLst>
      <p:ext uri="{BB962C8B-B14F-4D97-AF65-F5344CB8AC3E}">
        <p14:creationId xmlns:p14="http://schemas.microsoft.com/office/powerpoint/2010/main" val="2031849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457200" y="260648"/>
            <a:ext cx="8229600" cy="935038"/>
          </a:xfrm>
        </p:spPr>
        <p:txBody>
          <a:bodyPr>
            <a:normAutofit/>
          </a:bodyPr>
          <a:lstStyle/>
          <a:p>
            <a:r>
              <a:rPr lang="en-US" sz="3200" b="1" dirty="0" smtClean="0">
                <a:solidFill>
                  <a:srgbClr val="33CC33"/>
                </a:solidFill>
                <a:latin typeface="+mn-lt"/>
              </a:rPr>
              <a:t>THE PROBLEM</a:t>
            </a:r>
            <a:endParaRPr lang="en-US" sz="3200" b="1" dirty="0">
              <a:solidFill>
                <a:srgbClr val="33CC33"/>
              </a:solidFill>
              <a:latin typeface="+mn-lt"/>
            </a:endParaRPr>
          </a:p>
        </p:txBody>
      </p:sp>
      <p:pic>
        <p:nvPicPr>
          <p:cNvPr id="15363" name="Picture 4" descr="QMfoot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702300"/>
            <a:ext cx="9144000" cy="118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7"/>
          <p:cNvPicPr/>
          <p:nvPr/>
        </p:nvPicPr>
        <p:blipFill>
          <a:blip r:embed="rId4" cstate="print">
            <a:extLst>
              <a:ext uri="{28A0092B-C50C-407E-A947-70E740481C1C}">
                <a14:useLocalDpi xmlns:a14="http://schemas.microsoft.com/office/drawing/2010/main" val="0"/>
              </a:ext>
            </a:extLst>
          </a:blip>
          <a:stretch>
            <a:fillRect/>
          </a:stretch>
        </p:blipFill>
        <p:spPr bwMode="auto">
          <a:xfrm>
            <a:off x="107504" y="84237"/>
            <a:ext cx="1556564" cy="752475"/>
          </a:xfrm>
          <a:prstGeom prst="rect">
            <a:avLst/>
          </a:prstGeom>
          <a:noFill/>
        </p:spPr>
      </p:pic>
      <p:sp>
        <p:nvSpPr>
          <p:cNvPr id="10" name="TextBox 9"/>
          <p:cNvSpPr txBox="1"/>
          <p:nvPr/>
        </p:nvSpPr>
        <p:spPr>
          <a:xfrm>
            <a:off x="251520" y="1340768"/>
            <a:ext cx="8640960" cy="3600986"/>
          </a:xfrm>
          <a:prstGeom prst="rect">
            <a:avLst/>
          </a:prstGeom>
          <a:noFill/>
        </p:spPr>
        <p:txBody>
          <a:bodyPr wrap="square" rtlCol="0">
            <a:spAutoFit/>
          </a:bodyPr>
          <a:lstStyle/>
          <a:p>
            <a:pPr defTabSz="449263" fontAlgn="base">
              <a:lnSpc>
                <a:spcPct val="150000"/>
              </a:lnSpc>
              <a:spcBef>
                <a:spcPct val="0"/>
              </a:spcBef>
              <a:spcAft>
                <a:spcPct val="0"/>
              </a:spcAft>
              <a:buClr>
                <a:srgbClr val="000000"/>
              </a:buClr>
              <a:buSzPct val="100000"/>
            </a:pPr>
            <a:r>
              <a:rPr lang="en-GB" sz="3400" b="1" dirty="0" smtClean="0">
                <a:solidFill>
                  <a:srgbClr val="000000"/>
                </a:solidFill>
              </a:rPr>
              <a:t>Postoperative complications:</a:t>
            </a:r>
          </a:p>
          <a:p>
            <a:pPr marL="742950" lvl="1" indent="-285750" defTabSz="449263" fontAlgn="base">
              <a:lnSpc>
                <a:spcPct val="150000"/>
              </a:lnSpc>
              <a:spcBef>
                <a:spcPct val="0"/>
              </a:spcBef>
              <a:spcAft>
                <a:spcPct val="0"/>
              </a:spcAft>
              <a:buClr>
                <a:srgbClr val="000000"/>
              </a:buClr>
              <a:buSzPct val="100000"/>
              <a:buFontTx/>
              <a:buChar char="-"/>
            </a:pPr>
            <a:r>
              <a:rPr lang="en-GB" sz="3400" b="1" dirty="0" smtClean="0">
                <a:solidFill>
                  <a:srgbClr val="000000"/>
                </a:solidFill>
              </a:rPr>
              <a:t>are a </a:t>
            </a:r>
            <a:r>
              <a:rPr lang="en-GB" sz="3400" b="1" dirty="0" smtClean="0">
                <a:solidFill>
                  <a:srgbClr val="FF3300"/>
                </a:solidFill>
              </a:rPr>
              <a:t>frequent occurrence </a:t>
            </a:r>
            <a:r>
              <a:rPr lang="en-GB" sz="3400" b="1" dirty="0" smtClean="0">
                <a:solidFill>
                  <a:srgbClr val="000000"/>
                </a:solidFill>
              </a:rPr>
              <a:t>among patients undergoing major gastrointestinal surgery.</a:t>
            </a:r>
          </a:p>
          <a:p>
            <a:pPr lvl="1" defTabSz="449263" fontAlgn="base">
              <a:lnSpc>
                <a:spcPct val="150000"/>
              </a:lnSpc>
              <a:spcBef>
                <a:spcPct val="0"/>
              </a:spcBef>
              <a:spcAft>
                <a:spcPct val="0"/>
              </a:spcAft>
              <a:buClr>
                <a:srgbClr val="000000"/>
              </a:buClr>
              <a:buSzPct val="100000"/>
            </a:pPr>
            <a:endParaRPr lang="en-GB" sz="1600" b="1" dirty="0" smtClean="0">
              <a:solidFill>
                <a:srgbClr val="000000"/>
              </a:solidFill>
            </a:endParaRPr>
          </a:p>
          <a:p>
            <a:pPr defTabSz="449263" fontAlgn="base">
              <a:lnSpc>
                <a:spcPct val="150000"/>
              </a:lnSpc>
              <a:spcBef>
                <a:spcPct val="0"/>
              </a:spcBef>
              <a:spcAft>
                <a:spcPct val="0"/>
              </a:spcAft>
              <a:buClr>
                <a:srgbClr val="000000"/>
              </a:buClr>
              <a:buSzPct val="100000"/>
            </a:pPr>
            <a:r>
              <a:rPr lang="en-GB" sz="3400" b="1" dirty="0" smtClean="0">
                <a:solidFill>
                  <a:srgbClr val="000000"/>
                </a:solidFill>
              </a:rPr>
              <a:t>	-   often lead to </a:t>
            </a:r>
            <a:r>
              <a:rPr lang="en-GB" sz="3400" b="1" dirty="0" smtClean="0">
                <a:solidFill>
                  <a:srgbClr val="FF3300"/>
                </a:solidFill>
              </a:rPr>
              <a:t>reduced long-term survival</a:t>
            </a:r>
            <a:r>
              <a:rPr lang="en-GB" sz="3400" b="1" dirty="0" smtClean="0">
                <a:solidFill>
                  <a:srgbClr val="000000"/>
                </a:solidFill>
              </a:rPr>
              <a:t>.</a:t>
            </a:r>
          </a:p>
        </p:txBody>
      </p:sp>
    </p:spTree>
    <p:extLst>
      <p:ext uri="{BB962C8B-B14F-4D97-AF65-F5344CB8AC3E}">
        <p14:creationId xmlns:p14="http://schemas.microsoft.com/office/powerpoint/2010/main" val="38064316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84237"/>
            <a:ext cx="1556564" cy="752475"/>
          </a:xfrm>
          <a:prstGeom prst="rect">
            <a:avLst/>
          </a:prstGeom>
          <a:noFill/>
        </p:spPr>
      </p:pic>
      <p:sp>
        <p:nvSpPr>
          <p:cNvPr id="15361" name="Rectangle 2"/>
          <p:cNvSpPr>
            <a:spLocks noGrp="1" noChangeArrowheads="1"/>
          </p:cNvSpPr>
          <p:nvPr>
            <p:ph type="title"/>
          </p:nvPr>
        </p:nvSpPr>
        <p:spPr>
          <a:xfrm>
            <a:off x="457200" y="260648"/>
            <a:ext cx="8229600" cy="935038"/>
          </a:xfrm>
        </p:spPr>
        <p:txBody>
          <a:bodyPr>
            <a:normAutofit/>
          </a:bodyPr>
          <a:lstStyle/>
          <a:p>
            <a:r>
              <a:rPr lang="en-US" sz="3200" b="1" dirty="0" smtClean="0">
                <a:solidFill>
                  <a:srgbClr val="33CC33"/>
                </a:solidFill>
                <a:latin typeface="+mn-lt"/>
              </a:rPr>
              <a:t>KEY POINTS</a:t>
            </a:r>
            <a:endParaRPr lang="en-US" sz="3200" b="1" dirty="0">
              <a:solidFill>
                <a:srgbClr val="33CC33"/>
              </a:solidFill>
              <a:latin typeface="+mn-lt"/>
            </a:endParaRPr>
          </a:p>
        </p:txBody>
      </p:sp>
      <p:pic>
        <p:nvPicPr>
          <p:cNvPr id="15363" name="Picture 4" descr="QMfoo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702300"/>
            <a:ext cx="9144000" cy="118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3"/>
          <p:cNvSpPr txBox="1">
            <a:spLocks noChangeArrowheads="1"/>
          </p:cNvSpPr>
          <p:nvPr/>
        </p:nvSpPr>
        <p:spPr>
          <a:xfrm>
            <a:off x="0" y="1052736"/>
            <a:ext cx="9144000" cy="45518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70000"/>
              </a:lnSpc>
              <a:spcBef>
                <a:spcPts val="0"/>
              </a:spcBef>
              <a:buFont typeface="Arial" pitchFamily="34" charset="0"/>
              <a:buNone/>
            </a:pPr>
            <a:endParaRPr lang="en-GB" sz="2000" dirty="0">
              <a:solidFill>
                <a:srgbClr val="000099"/>
              </a:solidFill>
            </a:endParaRPr>
          </a:p>
        </p:txBody>
      </p:sp>
      <p:sp>
        <p:nvSpPr>
          <p:cNvPr id="6" name="Rectangle 3"/>
          <p:cNvSpPr txBox="1">
            <a:spLocks noChangeArrowheads="1"/>
          </p:cNvSpPr>
          <p:nvPr/>
        </p:nvSpPr>
        <p:spPr>
          <a:xfrm>
            <a:off x="0" y="1196752"/>
            <a:ext cx="8820150" cy="43204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50000"/>
              </a:lnSpc>
              <a:buNone/>
            </a:pPr>
            <a:endParaRPr lang="en-GB" sz="2000" b="1" dirty="0"/>
          </a:p>
        </p:txBody>
      </p:sp>
      <p:sp>
        <p:nvSpPr>
          <p:cNvPr id="11" name="Rectangle 3"/>
          <p:cNvSpPr txBox="1">
            <a:spLocks noChangeArrowheads="1"/>
          </p:cNvSpPr>
          <p:nvPr/>
        </p:nvSpPr>
        <p:spPr>
          <a:xfrm>
            <a:off x="0" y="1250577"/>
            <a:ext cx="9144000" cy="4289524"/>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nSpc>
                <a:spcPct val="200000"/>
              </a:lnSpc>
              <a:buFont typeface="Arial" pitchFamily="34" charset="0"/>
              <a:buChar char="•"/>
            </a:pPr>
            <a:r>
              <a:rPr lang="en-GB" b="1" dirty="0" smtClean="0"/>
              <a:t>Each site must have regulatory approval </a:t>
            </a:r>
          </a:p>
          <a:p>
            <a:pPr lvl="1">
              <a:lnSpc>
                <a:spcPct val="200000"/>
              </a:lnSpc>
              <a:buFont typeface="Arial" pitchFamily="34" charset="0"/>
              <a:buChar char="•"/>
            </a:pPr>
            <a:r>
              <a:rPr lang="en-GB" b="1" dirty="0" smtClean="0"/>
              <a:t>Randomise once the patient is in theatre</a:t>
            </a:r>
          </a:p>
          <a:p>
            <a:pPr lvl="1">
              <a:lnSpc>
                <a:spcPct val="200000"/>
              </a:lnSpc>
              <a:buFont typeface="Arial" pitchFamily="34" charset="0"/>
              <a:buChar char="•"/>
            </a:pPr>
            <a:r>
              <a:rPr lang="en-GB" b="1" dirty="0" smtClean="0"/>
              <a:t>Informed consent must be obtained </a:t>
            </a:r>
          </a:p>
          <a:p>
            <a:pPr lvl="1">
              <a:lnSpc>
                <a:spcPct val="200000"/>
              </a:lnSpc>
              <a:buFont typeface="Arial" pitchFamily="34" charset="0"/>
              <a:buChar char="•"/>
            </a:pPr>
            <a:r>
              <a:rPr lang="en-GB" b="1" dirty="0" smtClean="0"/>
              <a:t>Timely entry of outcome data collection</a:t>
            </a:r>
          </a:p>
          <a:p>
            <a:pPr lvl="1">
              <a:lnSpc>
                <a:spcPct val="200000"/>
              </a:lnSpc>
              <a:buFont typeface="Arial" pitchFamily="34" charset="0"/>
              <a:buChar char="•"/>
            </a:pPr>
            <a:r>
              <a:rPr lang="en-GB" b="1" dirty="0" smtClean="0"/>
              <a:t>Timely entry of CRF data into the eCRF</a:t>
            </a:r>
          </a:p>
          <a:p>
            <a:pPr lvl="1">
              <a:lnSpc>
                <a:spcPct val="200000"/>
              </a:lnSpc>
              <a:buFont typeface="Arial" pitchFamily="34" charset="0"/>
              <a:buChar char="•"/>
            </a:pPr>
            <a:r>
              <a:rPr lang="en-GB" b="1" dirty="0" smtClean="0"/>
              <a:t>Please ask questions! </a:t>
            </a:r>
            <a:r>
              <a:rPr lang="en-GB" b="1" dirty="0" smtClean="0">
                <a:sym typeface="Wingdings" panose="05000000000000000000" pitchFamily="2" charset="2"/>
              </a:rPr>
              <a:t> </a:t>
            </a:r>
            <a:endParaRPr lang="en-GB" b="1" dirty="0" smtClean="0"/>
          </a:p>
          <a:p>
            <a:pPr lvl="1">
              <a:lnSpc>
                <a:spcPct val="200000"/>
              </a:lnSpc>
              <a:buFont typeface="Arial" pitchFamily="34" charset="0"/>
              <a:buChar char="•"/>
            </a:pPr>
            <a:endParaRPr lang="en-GB" b="1" dirty="0">
              <a:solidFill>
                <a:srgbClr val="000099"/>
              </a:solidFill>
            </a:endParaRPr>
          </a:p>
        </p:txBody>
      </p:sp>
    </p:spTree>
    <p:extLst>
      <p:ext uri="{BB962C8B-B14F-4D97-AF65-F5344CB8AC3E}">
        <p14:creationId xmlns:p14="http://schemas.microsoft.com/office/powerpoint/2010/main" val="23546050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4" descr="QMfoot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702300"/>
            <a:ext cx="9144000" cy="118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8" name="Picture 2"/>
          <p:cNvPicPr>
            <a:picLocks noChangeAspect="1" noChangeArrowheads="1"/>
          </p:cNvPicPr>
          <p:nvPr/>
        </p:nvPicPr>
        <p:blipFill>
          <a:blip r:embed="rId4" cstate="print"/>
          <a:srcRect/>
          <a:stretch>
            <a:fillRect/>
          </a:stretch>
        </p:blipFill>
        <p:spPr bwMode="auto">
          <a:xfrm>
            <a:off x="2267744" y="1863129"/>
            <a:ext cx="4176464" cy="3599746"/>
          </a:xfrm>
          <a:prstGeom prst="rect">
            <a:avLst/>
          </a:prstGeom>
          <a:noFill/>
          <a:ln w="9525">
            <a:noFill/>
            <a:miter lim="800000"/>
            <a:headEnd/>
            <a:tailEnd/>
          </a:ln>
        </p:spPr>
      </p:pic>
      <p:pic>
        <p:nvPicPr>
          <p:cNvPr id="6" name="Picture 5"/>
          <p:cNvPicPr/>
          <p:nvPr/>
        </p:nvPicPr>
        <p:blipFill>
          <a:blip r:embed="rId5" cstate="print">
            <a:extLst>
              <a:ext uri="{28A0092B-C50C-407E-A947-70E740481C1C}">
                <a14:useLocalDpi xmlns:a14="http://schemas.microsoft.com/office/drawing/2010/main" val="0"/>
              </a:ext>
            </a:extLst>
          </a:blip>
          <a:stretch>
            <a:fillRect/>
          </a:stretch>
        </p:blipFill>
        <p:spPr bwMode="auto">
          <a:xfrm>
            <a:off x="107504" y="210964"/>
            <a:ext cx="1457960" cy="752475"/>
          </a:xfrm>
          <a:prstGeom prst="rect">
            <a:avLst/>
          </a:prstGeom>
          <a:noFill/>
        </p:spPr>
      </p:pic>
      <p:sp>
        <p:nvSpPr>
          <p:cNvPr id="7" name="Rectangle 2"/>
          <p:cNvSpPr>
            <a:spLocks noGrp="1" noChangeArrowheads="1"/>
          </p:cNvSpPr>
          <p:nvPr>
            <p:ph type="title"/>
          </p:nvPr>
        </p:nvSpPr>
        <p:spPr>
          <a:xfrm>
            <a:off x="457200" y="260648"/>
            <a:ext cx="8229600" cy="935038"/>
          </a:xfrm>
        </p:spPr>
        <p:txBody>
          <a:bodyPr>
            <a:normAutofit/>
          </a:bodyPr>
          <a:lstStyle/>
          <a:p>
            <a:r>
              <a:rPr lang="en-US" sz="3200" b="1" dirty="0" smtClean="0">
                <a:solidFill>
                  <a:srgbClr val="33CC33"/>
                </a:solidFill>
                <a:latin typeface="+mn-lt"/>
              </a:rPr>
              <a:t>QUESTIONS?</a:t>
            </a:r>
            <a:endParaRPr lang="en-US" sz="3200" b="1" dirty="0">
              <a:solidFill>
                <a:srgbClr val="33CC33"/>
              </a:solidFill>
              <a:latin typeface="+mn-lt"/>
            </a:endParaRPr>
          </a:p>
        </p:txBody>
      </p:sp>
    </p:spTree>
    <p:extLst>
      <p:ext uri="{BB962C8B-B14F-4D97-AF65-F5344CB8AC3E}">
        <p14:creationId xmlns:p14="http://schemas.microsoft.com/office/powerpoint/2010/main" val="3726685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457200" y="260648"/>
            <a:ext cx="8229600" cy="935038"/>
          </a:xfrm>
        </p:spPr>
        <p:txBody>
          <a:bodyPr>
            <a:normAutofit/>
          </a:bodyPr>
          <a:lstStyle/>
          <a:p>
            <a:r>
              <a:rPr lang="en-US" sz="3200" b="1" dirty="0" smtClean="0">
                <a:solidFill>
                  <a:srgbClr val="33CC33"/>
                </a:solidFill>
                <a:latin typeface="+mn-lt"/>
              </a:rPr>
              <a:t>CARDIAC OUTPUT MONITORING</a:t>
            </a:r>
            <a:endParaRPr lang="en-US" sz="3200" b="1" dirty="0">
              <a:solidFill>
                <a:srgbClr val="33CC33"/>
              </a:solidFill>
              <a:latin typeface="+mn-lt"/>
            </a:endParaRPr>
          </a:p>
        </p:txBody>
      </p:sp>
      <p:pic>
        <p:nvPicPr>
          <p:cNvPr id="15363" name="Picture 4" descr="QMfoot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702300"/>
            <a:ext cx="9144000" cy="118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7"/>
          <p:cNvPicPr/>
          <p:nvPr/>
        </p:nvPicPr>
        <p:blipFill>
          <a:blip r:embed="rId4" cstate="print">
            <a:extLst>
              <a:ext uri="{28A0092B-C50C-407E-A947-70E740481C1C}">
                <a14:useLocalDpi xmlns:a14="http://schemas.microsoft.com/office/drawing/2010/main" val="0"/>
              </a:ext>
            </a:extLst>
          </a:blip>
          <a:stretch>
            <a:fillRect/>
          </a:stretch>
        </p:blipFill>
        <p:spPr bwMode="auto">
          <a:xfrm>
            <a:off x="107504" y="84237"/>
            <a:ext cx="1556564" cy="752475"/>
          </a:xfrm>
          <a:prstGeom prst="rect">
            <a:avLst/>
          </a:prstGeom>
          <a:noFill/>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1851" y="1671930"/>
            <a:ext cx="3588391" cy="3491595"/>
          </a:xfrm>
          <a:prstGeom prst="rect">
            <a:avLst/>
          </a:prstGeom>
        </p:spPr>
      </p:pic>
      <p:sp>
        <p:nvSpPr>
          <p:cNvPr id="6" name="TextBox 5"/>
          <p:cNvSpPr txBox="1"/>
          <p:nvPr/>
        </p:nvSpPr>
        <p:spPr>
          <a:xfrm>
            <a:off x="4283968" y="2112306"/>
            <a:ext cx="4536504" cy="2610843"/>
          </a:xfrm>
          <a:prstGeom prst="rect">
            <a:avLst/>
          </a:prstGeom>
          <a:noFill/>
        </p:spPr>
        <p:txBody>
          <a:bodyPr wrap="square" rtlCol="0">
            <a:spAutoFit/>
          </a:bodyPr>
          <a:lstStyle/>
          <a:p>
            <a:pPr marL="571500" indent="-571500" defTabSz="449263" fontAlgn="base">
              <a:lnSpc>
                <a:spcPct val="150000"/>
              </a:lnSpc>
              <a:spcBef>
                <a:spcPct val="0"/>
              </a:spcBef>
              <a:spcAft>
                <a:spcPct val="0"/>
              </a:spcAft>
              <a:buClr>
                <a:srgbClr val="000000"/>
              </a:buClr>
              <a:buSzPct val="100000"/>
              <a:buFont typeface="Arial" panose="020B0604020202020204" pitchFamily="34" charset="0"/>
              <a:buChar char="•"/>
            </a:pPr>
            <a:r>
              <a:rPr lang="en-GB" sz="2800" b="1" dirty="0" smtClean="0">
                <a:solidFill>
                  <a:srgbClr val="000000"/>
                </a:solidFill>
              </a:rPr>
              <a:t>Now much less invasive</a:t>
            </a:r>
          </a:p>
          <a:p>
            <a:pPr marL="571500" indent="-571500" defTabSz="449263" fontAlgn="base">
              <a:lnSpc>
                <a:spcPct val="150000"/>
              </a:lnSpc>
              <a:spcBef>
                <a:spcPct val="0"/>
              </a:spcBef>
              <a:spcAft>
                <a:spcPct val="0"/>
              </a:spcAft>
              <a:buClr>
                <a:srgbClr val="000000"/>
              </a:buClr>
              <a:buSzPct val="100000"/>
              <a:buFont typeface="Arial" panose="020B0604020202020204" pitchFamily="34" charset="0"/>
              <a:buChar char="•"/>
            </a:pPr>
            <a:r>
              <a:rPr lang="en-GB" sz="2800" b="1" dirty="0" smtClean="0">
                <a:solidFill>
                  <a:srgbClr val="000000"/>
                </a:solidFill>
              </a:rPr>
              <a:t>Simple to use (nurse led)</a:t>
            </a:r>
          </a:p>
          <a:p>
            <a:pPr marL="571500" indent="-571500" defTabSz="449263" fontAlgn="base">
              <a:lnSpc>
                <a:spcPct val="150000"/>
              </a:lnSpc>
              <a:spcBef>
                <a:spcPct val="0"/>
              </a:spcBef>
              <a:spcAft>
                <a:spcPct val="0"/>
              </a:spcAft>
              <a:buClr>
                <a:srgbClr val="000000"/>
              </a:buClr>
              <a:buSzPct val="100000"/>
              <a:buFont typeface="Arial" panose="020B0604020202020204" pitchFamily="34" charset="0"/>
              <a:buChar char="•"/>
            </a:pPr>
            <a:r>
              <a:rPr lang="en-GB" sz="2800" b="1" dirty="0" smtClean="0">
                <a:solidFill>
                  <a:srgbClr val="000000"/>
                </a:solidFill>
              </a:rPr>
              <a:t>Reduced cost</a:t>
            </a:r>
          </a:p>
          <a:p>
            <a:pPr marL="571500" indent="-571500" defTabSz="449263" fontAlgn="base">
              <a:lnSpc>
                <a:spcPct val="150000"/>
              </a:lnSpc>
              <a:spcBef>
                <a:spcPct val="0"/>
              </a:spcBef>
              <a:spcAft>
                <a:spcPct val="0"/>
              </a:spcAft>
              <a:buClr>
                <a:srgbClr val="000000"/>
              </a:buClr>
              <a:buSzPct val="100000"/>
              <a:buFont typeface="Arial" panose="020B0604020202020204" pitchFamily="34" charset="0"/>
              <a:buChar char="•"/>
            </a:pPr>
            <a:r>
              <a:rPr lang="en-GB" sz="2800" b="1" dirty="0" smtClean="0">
                <a:solidFill>
                  <a:srgbClr val="000000"/>
                </a:solidFill>
              </a:rPr>
              <a:t>Safe</a:t>
            </a:r>
            <a:endParaRPr lang="en-GB" sz="2800" dirty="0">
              <a:solidFill>
                <a:srgbClr val="000000"/>
              </a:solidFill>
            </a:endParaRPr>
          </a:p>
        </p:txBody>
      </p:sp>
    </p:spTree>
    <p:extLst>
      <p:ext uri="{BB962C8B-B14F-4D97-AF65-F5344CB8AC3E}">
        <p14:creationId xmlns:p14="http://schemas.microsoft.com/office/powerpoint/2010/main" val="4254337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4" cstate="print">
            <a:extLst>
              <a:ext uri="{28A0092B-C50C-407E-A947-70E740481C1C}">
                <a14:useLocalDpi xmlns:a14="http://schemas.microsoft.com/office/drawing/2010/main" val="0"/>
              </a:ext>
            </a:extLst>
          </a:blip>
          <a:stretch>
            <a:fillRect/>
          </a:stretch>
        </p:blipFill>
        <p:spPr bwMode="auto">
          <a:xfrm>
            <a:off x="107504" y="84237"/>
            <a:ext cx="1556564" cy="752475"/>
          </a:xfrm>
          <a:prstGeom prst="rect">
            <a:avLst/>
          </a:prstGeom>
          <a:noFill/>
        </p:spPr>
      </p:pic>
      <p:sp>
        <p:nvSpPr>
          <p:cNvPr id="15361" name="Rectangle 2"/>
          <p:cNvSpPr>
            <a:spLocks noGrp="1" noChangeArrowheads="1"/>
          </p:cNvSpPr>
          <p:nvPr>
            <p:ph type="title"/>
          </p:nvPr>
        </p:nvSpPr>
        <p:spPr>
          <a:xfrm>
            <a:off x="457200" y="260648"/>
            <a:ext cx="8229600" cy="935038"/>
          </a:xfrm>
        </p:spPr>
        <p:txBody>
          <a:bodyPr>
            <a:normAutofit/>
          </a:bodyPr>
          <a:lstStyle/>
          <a:p>
            <a:r>
              <a:rPr lang="en-US" sz="3200" b="1" dirty="0" smtClean="0">
                <a:solidFill>
                  <a:srgbClr val="33CC33"/>
                </a:solidFill>
                <a:latin typeface="+mn-lt"/>
              </a:rPr>
              <a:t>OPTIMISE I PRIMARY OUTCOME</a:t>
            </a:r>
            <a:endParaRPr lang="en-US" sz="3200" b="1" dirty="0">
              <a:solidFill>
                <a:srgbClr val="33CC33"/>
              </a:solidFill>
              <a:latin typeface="+mn-lt"/>
            </a:endParaRPr>
          </a:p>
        </p:txBody>
      </p:sp>
      <p:pic>
        <p:nvPicPr>
          <p:cNvPr id="15363" name="Picture 4" descr="QMfoote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702300"/>
            <a:ext cx="9144000" cy="118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9" name="Content Placeholder 3"/>
          <p:cNvGraphicFramePr>
            <a:graphicFrameLocks noGrp="1"/>
          </p:cNvGraphicFramePr>
          <p:nvPr>
            <p:ph idx="1"/>
            <p:extLst>
              <p:ext uri="{D42A27DB-BD31-4B8C-83A1-F6EECF244321}">
                <p14:modId xmlns:p14="http://schemas.microsoft.com/office/powerpoint/2010/main" val="1966751579"/>
              </p:ext>
            </p:extLst>
          </p:nvPr>
        </p:nvGraphicFramePr>
        <p:xfrm>
          <a:off x="1559384" y="1289745"/>
          <a:ext cx="6025232" cy="3867447"/>
        </p:xfrm>
        <a:graphic>
          <a:graphicData uri="http://schemas.openxmlformats.org/presentationml/2006/ole">
            <mc:AlternateContent xmlns:mc="http://schemas.openxmlformats.org/markup-compatibility/2006">
              <mc:Choice xmlns:v="urn:schemas-microsoft-com:vml" Requires="v">
                <p:oleObj spid="_x0000_s4183" r:id="rId6" imgW="7876715" imgH="5145470" progId="Excel.Sheet.8">
                  <p:embed/>
                </p:oleObj>
              </mc:Choice>
              <mc:Fallback>
                <p:oleObj r:id="rId6" imgW="7876715" imgH="5145470" progId="Excel.Sheet.8">
                  <p:embed/>
                  <p:pic>
                    <p:nvPicPr>
                      <p:cNvPr id="0" name=""/>
                      <p:cNvPicPr>
                        <a:picLocks noGrp="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59384" y="1289745"/>
                        <a:ext cx="6025232" cy="386744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cxnSp>
        <p:nvCxnSpPr>
          <p:cNvPr id="10" name="Straight Connector 6"/>
          <p:cNvCxnSpPr>
            <a:cxnSpLocks noChangeShapeType="1"/>
          </p:cNvCxnSpPr>
          <p:nvPr/>
        </p:nvCxnSpPr>
        <p:spPr bwMode="auto">
          <a:xfrm>
            <a:off x="3708400" y="2575396"/>
            <a:ext cx="2125663" cy="0"/>
          </a:xfrm>
          <a:prstGeom prst="line">
            <a:avLst/>
          </a:prstGeom>
          <a:noFill/>
          <a:ln w="38100" algn="ctr">
            <a:solidFill>
              <a:srgbClr val="FF0000"/>
            </a:solidFill>
            <a:prstDash val="dash"/>
            <a:round/>
            <a:headEnd/>
            <a:tailEnd/>
          </a:ln>
        </p:spPr>
      </p:cxnSp>
      <p:cxnSp>
        <p:nvCxnSpPr>
          <p:cNvPr id="11" name="Straight Connector 10"/>
          <p:cNvCxnSpPr>
            <a:cxnSpLocks noChangeShapeType="1"/>
          </p:cNvCxnSpPr>
          <p:nvPr/>
        </p:nvCxnSpPr>
        <p:spPr bwMode="auto">
          <a:xfrm>
            <a:off x="3708400" y="2143348"/>
            <a:ext cx="2125663" cy="0"/>
          </a:xfrm>
          <a:prstGeom prst="line">
            <a:avLst/>
          </a:prstGeom>
          <a:noFill/>
          <a:ln w="38100" algn="ctr">
            <a:solidFill>
              <a:srgbClr val="0000FF"/>
            </a:solidFill>
            <a:prstDash val="dash"/>
            <a:round/>
            <a:headEnd/>
            <a:tailEnd/>
          </a:ln>
        </p:spPr>
      </p:cxnSp>
      <p:sp>
        <p:nvSpPr>
          <p:cNvPr id="12" name="Rounded Rectangle 11"/>
          <p:cNvSpPr/>
          <p:nvPr/>
        </p:nvSpPr>
        <p:spPr bwMode="auto">
          <a:xfrm>
            <a:off x="3306795" y="2945902"/>
            <a:ext cx="2777373" cy="1008965"/>
          </a:xfrm>
          <a:prstGeom prst="roundRect">
            <a:avLst/>
          </a:prstGeom>
          <a:solidFill>
            <a:schemeClr val="bg1"/>
          </a:solidFill>
          <a:ln w="38100" cap="flat" cmpd="sng" algn="ctr">
            <a:solidFill>
              <a:srgbClr val="000000"/>
            </a:solidFill>
            <a:prstDash val="solid"/>
            <a:round/>
            <a:headEnd type="none" w="med" len="med"/>
            <a:tailEnd type="none" w="med" len="med"/>
          </a:ln>
          <a:effectLst/>
          <a:scene3d>
            <a:camera prst="orthographicFront"/>
            <a:lightRig rig="threePt" dir="t"/>
          </a:scene3d>
          <a:sp3d>
            <a:bevelT prst="angle"/>
          </a:sp3d>
        </p:spPr>
        <p:txBody>
          <a:bodyPr wrap="none" anchor="ctr"/>
          <a:lstStyle/>
          <a:p>
            <a:pPr algn="ctr" defTabSz="449263" fontAlgn="base">
              <a:spcBef>
                <a:spcPct val="0"/>
              </a:spcBef>
              <a:spcAft>
                <a:spcPct val="0"/>
              </a:spcAft>
              <a:buClr>
                <a:srgbClr val="000000"/>
              </a:buClr>
              <a:buSzPct val="100000"/>
              <a:buFont typeface="Times New Roman" pitchFamily="16" charset="0"/>
              <a:buNone/>
              <a:defRPr/>
            </a:pPr>
            <a:r>
              <a:rPr lang="en-GB" sz="2000" dirty="0">
                <a:solidFill>
                  <a:srgbClr val="000000"/>
                </a:solidFill>
                <a:cs typeface="Arial" pitchFamily="34" charset="0"/>
              </a:rPr>
              <a:t>Relative risk</a:t>
            </a:r>
          </a:p>
          <a:p>
            <a:pPr algn="ctr" defTabSz="449263" fontAlgn="base">
              <a:spcBef>
                <a:spcPct val="0"/>
              </a:spcBef>
              <a:spcAft>
                <a:spcPct val="0"/>
              </a:spcAft>
              <a:buClr>
                <a:srgbClr val="000000"/>
              </a:buClr>
              <a:buSzPct val="100000"/>
              <a:buFont typeface="Times New Roman" pitchFamily="16" charset="0"/>
              <a:buNone/>
              <a:defRPr/>
            </a:pPr>
            <a:r>
              <a:rPr lang="en-GB" sz="2000" dirty="0">
                <a:solidFill>
                  <a:srgbClr val="000000"/>
                </a:solidFill>
                <a:cs typeface="Arial" pitchFamily="34" charset="0"/>
              </a:rPr>
              <a:t>0·84 (0·71-1·01)</a:t>
            </a:r>
          </a:p>
          <a:p>
            <a:pPr algn="ctr" defTabSz="449263" fontAlgn="base">
              <a:spcBef>
                <a:spcPct val="0"/>
              </a:spcBef>
              <a:spcAft>
                <a:spcPct val="0"/>
              </a:spcAft>
              <a:buClr>
                <a:srgbClr val="000000"/>
              </a:buClr>
              <a:buSzPct val="100000"/>
              <a:buFont typeface="Times New Roman" pitchFamily="16" charset="0"/>
              <a:buNone/>
              <a:defRPr/>
            </a:pPr>
            <a:r>
              <a:rPr lang="en-GB" sz="2000" dirty="0">
                <a:solidFill>
                  <a:srgbClr val="000000"/>
                </a:solidFill>
                <a:cs typeface="Arial" pitchFamily="34" charset="0"/>
              </a:rPr>
              <a:t>P=0.070</a:t>
            </a:r>
          </a:p>
        </p:txBody>
      </p:sp>
      <p:sp>
        <p:nvSpPr>
          <p:cNvPr id="13" name="Up-Down Arrow 4"/>
          <p:cNvSpPr>
            <a:spLocks noChangeArrowheads="1"/>
          </p:cNvSpPr>
          <p:nvPr/>
        </p:nvSpPr>
        <p:spPr bwMode="auto">
          <a:xfrm>
            <a:off x="4572000" y="2143348"/>
            <a:ext cx="149101" cy="370508"/>
          </a:xfrm>
          <a:prstGeom prst="upDownArrow">
            <a:avLst>
              <a:gd name="adj1" fmla="val 50000"/>
              <a:gd name="adj2" fmla="val 50060"/>
            </a:avLst>
          </a:prstGeom>
          <a:solidFill>
            <a:schemeClr val="accent1">
              <a:alpha val="0"/>
            </a:schemeClr>
          </a:solidFill>
          <a:ln w="38100" algn="ctr">
            <a:solidFill>
              <a:srgbClr val="FF0000"/>
            </a:solidFill>
            <a:round/>
            <a:headEnd/>
            <a:tailEnd/>
          </a:ln>
        </p:spPr>
        <p:txBody>
          <a:bodyPr wrap="none" anchor="ctr"/>
          <a:lstStyle/>
          <a:p>
            <a:pPr algn="ctr" defTabSz="449263" fontAlgn="base">
              <a:spcBef>
                <a:spcPct val="0"/>
              </a:spcBef>
              <a:spcAft>
                <a:spcPct val="0"/>
              </a:spcAft>
              <a:buClr>
                <a:srgbClr val="000000"/>
              </a:buClr>
              <a:buSzPct val="100000"/>
              <a:buFont typeface="Times New Roman" pitchFamily="16" charset="0"/>
              <a:buNone/>
            </a:pPr>
            <a:endParaRPr lang="en-US" sz="3600" dirty="0">
              <a:solidFill>
                <a:srgbClr val="FFFFFF"/>
              </a:solidFill>
              <a:latin typeface="Times New Roman" pitchFamily="18" charset="0"/>
            </a:endParaRPr>
          </a:p>
        </p:txBody>
      </p:sp>
      <p:sp>
        <p:nvSpPr>
          <p:cNvPr id="18" name="TextBox 17"/>
          <p:cNvSpPr txBox="1"/>
          <p:nvPr/>
        </p:nvSpPr>
        <p:spPr>
          <a:xfrm>
            <a:off x="2015716" y="5229200"/>
            <a:ext cx="5112568" cy="369332"/>
          </a:xfrm>
          <a:prstGeom prst="rect">
            <a:avLst/>
          </a:prstGeom>
          <a:noFill/>
        </p:spPr>
        <p:txBody>
          <a:bodyPr wrap="square" rtlCol="0">
            <a:spAutoFit/>
          </a:bodyPr>
          <a:lstStyle/>
          <a:p>
            <a:pPr algn="ctr" defTabSz="449263" fontAlgn="base">
              <a:spcBef>
                <a:spcPct val="0"/>
              </a:spcBef>
              <a:spcAft>
                <a:spcPct val="0"/>
              </a:spcAft>
              <a:buClr>
                <a:srgbClr val="000000"/>
              </a:buClr>
              <a:buSzPct val="100000"/>
              <a:buFont typeface="Times New Roman" pitchFamily="16" charset="0"/>
              <a:buNone/>
            </a:pPr>
            <a:r>
              <a:rPr lang="en-GB" b="1" dirty="0" smtClean="0">
                <a:solidFill>
                  <a:srgbClr val="000000"/>
                </a:solidFill>
              </a:rPr>
              <a:t>Pearse </a:t>
            </a:r>
            <a:r>
              <a:rPr lang="en-GB" b="1" dirty="0">
                <a:solidFill>
                  <a:srgbClr val="000000"/>
                </a:solidFill>
              </a:rPr>
              <a:t>et al. </a:t>
            </a:r>
            <a:r>
              <a:rPr lang="en-GB" b="1" i="1" dirty="0" smtClean="0">
                <a:solidFill>
                  <a:srgbClr val="000000"/>
                </a:solidFill>
              </a:rPr>
              <a:t>JAMA</a:t>
            </a:r>
            <a:r>
              <a:rPr lang="en-GB" b="1" dirty="0" smtClean="0">
                <a:solidFill>
                  <a:srgbClr val="000000"/>
                </a:solidFill>
              </a:rPr>
              <a:t> 2014; 311: 2181-90.</a:t>
            </a:r>
            <a:endParaRPr lang="en-GB" b="1" dirty="0">
              <a:solidFill>
                <a:srgbClr val="000000"/>
              </a:solidFill>
            </a:endParaRPr>
          </a:p>
        </p:txBody>
      </p:sp>
    </p:spTree>
    <p:extLst>
      <p:ext uri="{BB962C8B-B14F-4D97-AF65-F5344CB8AC3E}">
        <p14:creationId xmlns:p14="http://schemas.microsoft.com/office/powerpoint/2010/main" val="242096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84237"/>
            <a:ext cx="1556564" cy="752475"/>
          </a:xfrm>
          <a:prstGeom prst="rect">
            <a:avLst/>
          </a:prstGeom>
          <a:noFill/>
        </p:spPr>
      </p:pic>
      <p:sp>
        <p:nvSpPr>
          <p:cNvPr id="15361" name="Rectangle 2"/>
          <p:cNvSpPr>
            <a:spLocks noGrp="1" noChangeArrowheads="1"/>
          </p:cNvSpPr>
          <p:nvPr>
            <p:ph type="title"/>
          </p:nvPr>
        </p:nvSpPr>
        <p:spPr>
          <a:xfrm>
            <a:off x="457200" y="260648"/>
            <a:ext cx="8229600" cy="935038"/>
          </a:xfrm>
        </p:spPr>
        <p:txBody>
          <a:bodyPr>
            <a:normAutofit/>
          </a:bodyPr>
          <a:lstStyle/>
          <a:p>
            <a:r>
              <a:rPr lang="en-US" sz="3200" b="1" dirty="0" smtClean="0">
                <a:solidFill>
                  <a:srgbClr val="33CC33"/>
                </a:solidFill>
                <a:latin typeface="+mn-lt"/>
              </a:rPr>
              <a:t>TRIAL OBJECTIVE</a:t>
            </a:r>
            <a:endParaRPr lang="en-US" sz="3200" b="1" dirty="0">
              <a:solidFill>
                <a:srgbClr val="33CC33"/>
              </a:solidFill>
              <a:latin typeface="+mn-lt"/>
            </a:endParaRPr>
          </a:p>
        </p:txBody>
      </p:sp>
      <p:pic>
        <p:nvPicPr>
          <p:cNvPr id="15363" name="Picture 4" descr="QMfoo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702300"/>
            <a:ext cx="9144000" cy="118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 name="Rectangle 3"/>
          <p:cNvSpPr txBox="1">
            <a:spLocks noChangeArrowheads="1"/>
          </p:cNvSpPr>
          <p:nvPr/>
        </p:nvSpPr>
        <p:spPr>
          <a:xfrm>
            <a:off x="107504" y="1525463"/>
            <a:ext cx="8390687" cy="370103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gn="just">
              <a:lnSpc>
                <a:spcPct val="150000"/>
              </a:lnSpc>
              <a:buFont typeface="Arial" pitchFamily="34" charset="0"/>
              <a:buNone/>
            </a:pPr>
            <a:r>
              <a:rPr lang="en-GB" b="1" dirty="0" smtClean="0">
                <a:latin typeface="+mj-lt"/>
              </a:rPr>
              <a:t>Does the use of </a:t>
            </a:r>
            <a:r>
              <a:rPr lang="en-GB" b="1" dirty="0" smtClean="0">
                <a:solidFill>
                  <a:srgbClr val="FF0000"/>
                </a:solidFill>
                <a:latin typeface="+mj-lt"/>
              </a:rPr>
              <a:t>cardiac output monitoring </a:t>
            </a:r>
            <a:r>
              <a:rPr lang="en-GB" b="1" dirty="0" smtClean="0">
                <a:latin typeface="+mj-lt"/>
              </a:rPr>
              <a:t>to guide administration of intra-venous fluid and inotrope infusion, for patients undergoing major elective surgery reduce </a:t>
            </a:r>
            <a:r>
              <a:rPr lang="en-GB" b="1" dirty="0" smtClean="0">
                <a:solidFill>
                  <a:srgbClr val="FF0000"/>
                </a:solidFill>
                <a:latin typeface="+mj-lt"/>
              </a:rPr>
              <a:t>postoperative infection</a:t>
            </a:r>
            <a:r>
              <a:rPr lang="en-GB" b="1" dirty="0" smtClean="0">
                <a:latin typeface="+mj-lt"/>
              </a:rPr>
              <a:t> within 30 days of surgery. </a:t>
            </a:r>
            <a:endParaRPr lang="en-GB" b="1" dirty="0">
              <a:latin typeface="+mj-lt"/>
            </a:endParaRPr>
          </a:p>
        </p:txBody>
      </p:sp>
    </p:spTree>
    <p:extLst>
      <p:ext uri="{BB962C8B-B14F-4D97-AF65-F5344CB8AC3E}">
        <p14:creationId xmlns:p14="http://schemas.microsoft.com/office/powerpoint/2010/main" val="7594610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84237"/>
            <a:ext cx="1556564" cy="752475"/>
          </a:xfrm>
          <a:prstGeom prst="rect">
            <a:avLst/>
          </a:prstGeom>
          <a:noFill/>
        </p:spPr>
      </p:pic>
      <p:sp>
        <p:nvSpPr>
          <p:cNvPr id="15361" name="Rectangle 2"/>
          <p:cNvSpPr>
            <a:spLocks noGrp="1" noChangeArrowheads="1"/>
          </p:cNvSpPr>
          <p:nvPr>
            <p:ph type="title"/>
          </p:nvPr>
        </p:nvSpPr>
        <p:spPr>
          <a:xfrm>
            <a:off x="457200" y="260648"/>
            <a:ext cx="8229600" cy="935038"/>
          </a:xfrm>
        </p:spPr>
        <p:txBody>
          <a:bodyPr>
            <a:normAutofit/>
          </a:bodyPr>
          <a:lstStyle/>
          <a:p>
            <a:r>
              <a:rPr lang="en-US" sz="3200" b="1" dirty="0" smtClean="0">
                <a:solidFill>
                  <a:srgbClr val="33CC33"/>
                </a:solidFill>
                <a:latin typeface="+mn-lt"/>
              </a:rPr>
              <a:t>TRIAL DESIGN</a:t>
            </a:r>
            <a:endParaRPr lang="en-US" sz="3200" b="1" dirty="0">
              <a:solidFill>
                <a:srgbClr val="33CC33"/>
              </a:solidFill>
              <a:latin typeface="+mn-lt"/>
            </a:endParaRPr>
          </a:p>
        </p:txBody>
      </p:sp>
      <p:pic>
        <p:nvPicPr>
          <p:cNvPr id="15363" name="Picture 4" descr="QMfoo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702300"/>
            <a:ext cx="9144000" cy="118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ectangle 3"/>
          <p:cNvSpPr txBox="1">
            <a:spLocks noChangeArrowheads="1"/>
          </p:cNvSpPr>
          <p:nvPr/>
        </p:nvSpPr>
        <p:spPr>
          <a:xfrm>
            <a:off x="89756" y="1412776"/>
            <a:ext cx="896448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nSpc>
                <a:spcPct val="150000"/>
              </a:lnSpc>
              <a:buFont typeface="Arial"/>
              <a:buChar char="•"/>
            </a:pPr>
            <a:r>
              <a:rPr lang="en-US" sz="2700" b="1" dirty="0" smtClean="0"/>
              <a:t>International multi-centre randomised controlled trial.</a:t>
            </a:r>
          </a:p>
          <a:p>
            <a:pPr lvl="1">
              <a:lnSpc>
                <a:spcPct val="150000"/>
              </a:lnSpc>
              <a:buFont typeface="Arial"/>
              <a:buChar char="•"/>
            </a:pPr>
            <a:r>
              <a:rPr lang="en-US" sz="2700" b="1" dirty="0" smtClean="0"/>
              <a:t>Sample size = </a:t>
            </a:r>
            <a:r>
              <a:rPr lang="en-US" sz="2700" b="1" dirty="0"/>
              <a:t>2502 patients (1251 per arm</a:t>
            </a:r>
            <a:r>
              <a:rPr lang="en-US" sz="2700" b="1" dirty="0" smtClean="0"/>
              <a:t>).</a:t>
            </a:r>
          </a:p>
          <a:p>
            <a:pPr lvl="1">
              <a:lnSpc>
                <a:spcPct val="150000"/>
              </a:lnSpc>
              <a:buFont typeface="Arial"/>
              <a:buChar char="•"/>
            </a:pPr>
            <a:r>
              <a:rPr lang="en-US" sz="2700" b="1" dirty="0" smtClean="0"/>
              <a:t>Elective surgery only.</a:t>
            </a:r>
          </a:p>
          <a:p>
            <a:pPr lvl="1">
              <a:lnSpc>
                <a:spcPct val="150000"/>
              </a:lnSpc>
              <a:buFont typeface="Arial"/>
              <a:buChar char="•"/>
            </a:pPr>
            <a:r>
              <a:rPr lang="en-US" sz="2700" b="1" dirty="0" smtClean="0"/>
              <a:t>50 sites (UK, Germany, US, Canada, Australia and Spain).</a:t>
            </a:r>
            <a:endParaRPr lang="en-US" sz="2700" b="1" dirty="0"/>
          </a:p>
        </p:txBody>
      </p:sp>
    </p:spTree>
    <p:extLst>
      <p:ext uri="{BB962C8B-B14F-4D97-AF65-F5344CB8AC3E}">
        <p14:creationId xmlns:p14="http://schemas.microsoft.com/office/powerpoint/2010/main" val="2718477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84237"/>
            <a:ext cx="1556564" cy="752475"/>
          </a:xfrm>
          <a:prstGeom prst="rect">
            <a:avLst/>
          </a:prstGeom>
          <a:noFill/>
        </p:spPr>
      </p:pic>
      <p:sp>
        <p:nvSpPr>
          <p:cNvPr id="15361" name="Rectangle 2"/>
          <p:cNvSpPr>
            <a:spLocks noGrp="1" noChangeArrowheads="1"/>
          </p:cNvSpPr>
          <p:nvPr>
            <p:ph type="title"/>
          </p:nvPr>
        </p:nvSpPr>
        <p:spPr>
          <a:xfrm>
            <a:off x="457200" y="260648"/>
            <a:ext cx="8229600" cy="935038"/>
          </a:xfrm>
        </p:spPr>
        <p:txBody>
          <a:bodyPr>
            <a:normAutofit/>
          </a:bodyPr>
          <a:lstStyle/>
          <a:p>
            <a:r>
              <a:rPr lang="en-US" sz="3200" b="1" dirty="0" smtClean="0">
                <a:solidFill>
                  <a:srgbClr val="33CC33"/>
                </a:solidFill>
                <a:latin typeface="+mn-lt"/>
              </a:rPr>
              <a:t>TRIAL PATHAWAY</a:t>
            </a:r>
            <a:endParaRPr lang="en-US" sz="3200" b="1" dirty="0">
              <a:solidFill>
                <a:srgbClr val="33CC33"/>
              </a:solidFill>
              <a:latin typeface="+mn-lt"/>
            </a:endParaRPr>
          </a:p>
        </p:txBody>
      </p:sp>
      <p:sp>
        <p:nvSpPr>
          <p:cNvPr id="7" name="Line 2"/>
          <p:cNvSpPr>
            <a:spLocks noChangeShapeType="1"/>
          </p:cNvSpPr>
          <p:nvPr/>
        </p:nvSpPr>
        <p:spPr bwMode="auto">
          <a:xfrm>
            <a:off x="803275" y="2097355"/>
            <a:ext cx="7772400" cy="1588"/>
          </a:xfrm>
          <a:prstGeom prst="line">
            <a:avLst/>
          </a:prstGeom>
          <a:noFill/>
          <a:ln w="76200" cap="sq">
            <a:solidFill>
              <a:srgbClr val="F20F0D"/>
            </a:solidFill>
            <a:round/>
            <a:headEnd type="none" w="sm" len="sm"/>
            <a:tailEnd type="triangle" w="lg" len="med"/>
          </a:ln>
          <a:effectLst/>
        </p:spPr>
        <p:txBody>
          <a:bodyPr wrap="none" anchor="ctr"/>
          <a:lstStyle/>
          <a:p>
            <a:pPr algn="ctr">
              <a:defRPr/>
            </a:pPr>
            <a:endParaRPr lang="en-US" dirty="0">
              <a:effectLst>
                <a:outerShdw blurRad="38100" dist="38100" dir="2700000" algn="tl">
                  <a:srgbClr val="000000">
                    <a:alpha val="43137"/>
                  </a:srgbClr>
                </a:outerShdw>
              </a:effectLst>
              <a:latin typeface="Times New Roman" charset="0"/>
            </a:endParaRPr>
          </a:p>
        </p:txBody>
      </p:sp>
      <p:sp>
        <p:nvSpPr>
          <p:cNvPr id="9" name="Text Box 3"/>
          <p:cNvSpPr txBox="1">
            <a:spLocks noChangeArrowheads="1"/>
          </p:cNvSpPr>
          <p:nvPr/>
        </p:nvSpPr>
        <p:spPr bwMode="auto">
          <a:xfrm>
            <a:off x="1800135" y="1404065"/>
            <a:ext cx="1998698" cy="1537051"/>
          </a:xfrm>
          <a:prstGeom prst="rect">
            <a:avLst/>
          </a:prstGeom>
          <a:solidFill>
            <a:srgbClr val="CCECFF"/>
          </a:solidFill>
          <a:ln w="12700" cap="sq">
            <a:solidFill>
              <a:schemeClr val="tx1"/>
            </a:solidFill>
            <a:miter lim="800000"/>
            <a:headEnd type="none" w="sm" len="sm"/>
            <a:tailEnd type="none" w="sm" len="sm"/>
          </a:ln>
          <a:effectLst/>
        </p:spPr>
        <p:txBody>
          <a:bodyPr anchor="ctr" anchorCtr="1"/>
          <a:lstStyle/>
          <a:p>
            <a:pPr algn="ctr">
              <a:defRPr/>
            </a:pPr>
            <a:r>
              <a:rPr lang="en-US" sz="1600" b="1" dirty="0" smtClean="0">
                <a:cs typeface="Arial"/>
              </a:rPr>
              <a:t>Day of surgery</a:t>
            </a:r>
            <a:endParaRPr lang="en-US" sz="1600" dirty="0" smtClean="0">
              <a:cs typeface="Arial"/>
            </a:endParaRPr>
          </a:p>
          <a:p>
            <a:pPr marL="285750" indent="-285750">
              <a:buFontTx/>
              <a:buChar char="-"/>
              <a:defRPr/>
            </a:pPr>
            <a:r>
              <a:rPr lang="en-US" sz="1600" dirty="0" smtClean="0">
                <a:cs typeface="Arial"/>
              </a:rPr>
              <a:t>Confirm consent</a:t>
            </a:r>
          </a:p>
          <a:p>
            <a:pPr marL="285750" indent="-285750">
              <a:buFontTx/>
              <a:buChar char="-"/>
              <a:defRPr/>
            </a:pPr>
            <a:r>
              <a:rPr lang="en-US" sz="1600" dirty="0" smtClean="0">
                <a:cs typeface="Arial"/>
              </a:rPr>
              <a:t>Randomisation</a:t>
            </a:r>
          </a:p>
          <a:p>
            <a:pPr marL="285750" indent="-285750">
              <a:buFontTx/>
              <a:buChar char="-"/>
              <a:defRPr/>
            </a:pPr>
            <a:r>
              <a:rPr lang="en-US" sz="1600" dirty="0" smtClean="0">
                <a:cs typeface="Arial"/>
              </a:rPr>
              <a:t>Baseline data</a:t>
            </a:r>
          </a:p>
          <a:p>
            <a:pPr marL="285750" indent="-285750">
              <a:buFontTx/>
              <a:buChar char="-"/>
              <a:defRPr/>
            </a:pPr>
            <a:r>
              <a:rPr lang="en-US" sz="1600" dirty="0" smtClean="0">
                <a:cs typeface="Arial"/>
              </a:rPr>
              <a:t>Intervention</a:t>
            </a:r>
            <a:endParaRPr lang="en-US" sz="1600" dirty="0">
              <a:cs typeface="Arial"/>
            </a:endParaRPr>
          </a:p>
        </p:txBody>
      </p:sp>
      <p:sp>
        <p:nvSpPr>
          <p:cNvPr id="10" name="Text Box 21"/>
          <p:cNvSpPr txBox="1">
            <a:spLocks noChangeArrowheads="1"/>
          </p:cNvSpPr>
          <p:nvPr/>
        </p:nvSpPr>
        <p:spPr bwMode="auto">
          <a:xfrm>
            <a:off x="150620" y="3537515"/>
            <a:ext cx="2721955" cy="1077218"/>
          </a:xfrm>
          <a:prstGeom prst="rect">
            <a:avLst/>
          </a:prstGeom>
          <a:solidFill>
            <a:srgbClr val="CCECFF"/>
          </a:solidFill>
          <a:ln w="12700" cap="sq">
            <a:solidFill>
              <a:schemeClr val="tx1"/>
            </a:solidFill>
            <a:miter lim="800000"/>
            <a:headEnd/>
            <a:tailEnd/>
          </a:ln>
        </p:spPr>
        <p:txBody>
          <a:bodyPr wrap="square">
            <a:spAutoFit/>
          </a:bodyPr>
          <a:lstStyle/>
          <a:p>
            <a:pPr algn="ctr"/>
            <a:r>
              <a:rPr lang="en-US" sz="1600" b="1" dirty="0" smtClean="0">
                <a:cs typeface="Arial"/>
              </a:rPr>
              <a:t>Pre-assessment clinic</a:t>
            </a:r>
          </a:p>
          <a:p>
            <a:pPr marL="285750" indent="-285750">
              <a:buFontTx/>
              <a:buChar char="-"/>
            </a:pPr>
            <a:r>
              <a:rPr lang="en-US" sz="1600" dirty="0" smtClean="0">
                <a:cs typeface="Arial"/>
              </a:rPr>
              <a:t>Screening</a:t>
            </a:r>
          </a:p>
          <a:p>
            <a:pPr marL="285750" indent="-285750">
              <a:buFontTx/>
              <a:buChar char="-"/>
            </a:pPr>
            <a:r>
              <a:rPr lang="en-US" sz="1600" dirty="0">
                <a:cs typeface="Arial"/>
              </a:rPr>
              <a:t>P</a:t>
            </a:r>
            <a:r>
              <a:rPr lang="en-US" sz="1600" dirty="0" smtClean="0">
                <a:cs typeface="Arial"/>
              </a:rPr>
              <a:t>atient information sheet</a:t>
            </a:r>
          </a:p>
          <a:p>
            <a:pPr marL="285750" indent="-285750">
              <a:buFontTx/>
              <a:buChar char="-"/>
            </a:pPr>
            <a:r>
              <a:rPr lang="en-US" sz="1600" dirty="0" smtClean="0">
                <a:cs typeface="Arial"/>
              </a:rPr>
              <a:t>Written consent/ EQ-5D</a:t>
            </a:r>
          </a:p>
        </p:txBody>
      </p:sp>
      <p:sp>
        <p:nvSpPr>
          <p:cNvPr id="11" name="Rectangle 22"/>
          <p:cNvSpPr>
            <a:spLocks noChangeArrowheads="1"/>
          </p:cNvSpPr>
          <p:nvPr/>
        </p:nvSpPr>
        <p:spPr bwMode="auto">
          <a:xfrm>
            <a:off x="4622800" y="3330843"/>
            <a:ext cx="184150" cy="457200"/>
          </a:xfrm>
          <a:prstGeom prst="rect">
            <a:avLst/>
          </a:prstGeom>
          <a:noFill/>
          <a:ln w="12700" cap="sq">
            <a:noFill/>
            <a:miter lim="800000"/>
            <a:headEnd/>
            <a:tailEnd/>
          </a:ln>
          <a:effectLst/>
        </p:spPr>
        <p:txBody>
          <a:bodyPr wrap="none">
            <a:spAutoFit/>
          </a:bodyPr>
          <a:lstStyle/>
          <a:p>
            <a:pPr>
              <a:defRPr/>
            </a:pPr>
            <a:endParaRPr lang="en-US" dirty="0">
              <a:effectLst>
                <a:outerShdw blurRad="38100" dist="38100" dir="2700000" algn="tl">
                  <a:srgbClr val="DDDDDD"/>
                </a:outerShdw>
              </a:effectLst>
              <a:latin typeface="Times New Roman" charset="0"/>
            </a:endParaRPr>
          </a:p>
        </p:txBody>
      </p:sp>
      <p:sp>
        <p:nvSpPr>
          <p:cNvPr id="12" name="Text Box 23"/>
          <p:cNvSpPr txBox="1">
            <a:spLocks noChangeArrowheads="1"/>
          </p:cNvSpPr>
          <p:nvPr/>
        </p:nvSpPr>
        <p:spPr bwMode="auto">
          <a:xfrm>
            <a:off x="3299264" y="3559443"/>
            <a:ext cx="2303463" cy="584775"/>
          </a:xfrm>
          <a:prstGeom prst="rect">
            <a:avLst/>
          </a:prstGeom>
          <a:solidFill>
            <a:srgbClr val="CCECFF"/>
          </a:solidFill>
          <a:ln w="12700" cap="sq">
            <a:solidFill>
              <a:schemeClr val="tx2"/>
            </a:solidFill>
            <a:miter lim="800000"/>
            <a:headEnd/>
            <a:tailEnd/>
          </a:ln>
        </p:spPr>
        <p:txBody>
          <a:bodyPr>
            <a:spAutoFit/>
          </a:bodyPr>
          <a:lstStyle/>
          <a:p>
            <a:pPr algn="ctr"/>
            <a:r>
              <a:rPr lang="en-US" sz="1600" b="1" dirty="0" smtClean="0">
                <a:latin typeface="+mj-lt"/>
                <a:cs typeface="Arial"/>
              </a:rPr>
              <a:t>During Surgery</a:t>
            </a:r>
          </a:p>
          <a:p>
            <a:pPr algn="ctr"/>
            <a:r>
              <a:rPr lang="en-US" sz="1600" dirty="0" smtClean="0">
                <a:latin typeface="+mj-lt"/>
                <a:cs typeface="Arial"/>
              </a:rPr>
              <a:t>- Intervention Dat</a:t>
            </a:r>
            <a:r>
              <a:rPr lang="en-US" sz="1600" dirty="0">
                <a:latin typeface="+mj-lt"/>
                <a:cs typeface="Arial"/>
              </a:rPr>
              <a:t>a</a:t>
            </a:r>
          </a:p>
        </p:txBody>
      </p:sp>
      <p:cxnSp>
        <p:nvCxnSpPr>
          <p:cNvPr id="13" name="AutoShape 24"/>
          <p:cNvCxnSpPr>
            <a:cxnSpLocks noChangeShapeType="1"/>
          </p:cNvCxnSpPr>
          <p:nvPr/>
        </p:nvCxnSpPr>
        <p:spPr bwMode="auto">
          <a:xfrm flipV="1">
            <a:off x="1259632" y="2089733"/>
            <a:ext cx="0" cy="1440160"/>
          </a:xfrm>
          <a:prstGeom prst="straightConnector1">
            <a:avLst/>
          </a:prstGeom>
          <a:noFill/>
          <a:ln w="31750" cap="sq">
            <a:solidFill>
              <a:schemeClr val="tx2"/>
            </a:solidFill>
            <a:round/>
            <a:headEnd/>
            <a:tailEnd type="triangle" w="lg" len="lg"/>
          </a:ln>
        </p:spPr>
      </p:cxnSp>
      <p:sp>
        <p:nvSpPr>
          <p:cNvPr id="14" name="Rectangle 25"/>
          <p:cNvSpPr>
            <a:spLocks noChangeArrowheads="1"/>
          </p:cNvSpPr>
          <p:nvPr/>
        </p:nvSpPr>
        <p:spPr bwMode="auto">
          <a:xfrm>
            <a:off x="6197600" y="2530743"/>
            <a:ext cx="184150" cy="457200"/>
          </a:xfrm>
          <a:prstGeom prst="rect">
            <a:avLst/>
          </a:prstGeom>
          <a:noFill/>
          <a:ln w="12700" cap="sq">
            <a:noFill/>
            <a:miter lim="800000"/>
            <a:headEnd/>
            <a:tailEnd/>
          </a:ln>
          <a:effectLst/>
        </p:spPr>
        <p:txBody>
          <a:bodyPr wrap="none">
            <a:spAutoFit/>
          </a:bodyPr>
          <a:lstStyle/>
          <a:p>
            <a:pPr>
              <a:defRPr/>
            </a:pPr>
            <a:endParaRPr lang="en-US" dirty="0">
              <a:effectLst>
                <a:outerShdw blurRad="38100" dist="38100" dir="2700000" algn="tl">
                  <a:srgbClr val="DDDDDD"/>
                </a:outerShdw>
              </a:effectLst>
              <a:latin typeface="Times New Roman" charset="0"/>
            </a:endParaRPr>
          </a:p>
        </p:txBody>
      </p:sp>
      <p:cxnSp>
        <p:nvCxnSpPr>
          <p:cNvPr id="15" name="AutoShape 24"/>
          <p:cNvCxnSpPr>
            <a:cxnSpLocks noChangeShapeType="1"/>
            <a:stCxn id="12" idx="0"/>
          </p:cNvCxnSpPr>
          <p:nvPr/>
        </p:nvCxnSpPr>
        <p:spPr bwMode="auto">
          <a:xfrm flipV="1">
            <a:off x="4450996" y="2098943"/>
            <a:ext cx="0" cy="1460500"/>
          </a:xfrm>
          <a:prstGeom prst="straightConnector1">
            <a:avLst/>
          </a:prstGeom>
          <a:noFill/>
          <a:ln w="28575" cap="sq">
            <a:solidFill>
              <a:schemeClr val="tx2"/>
            </a:solidFill>
            <a:round/>
            <a:headEnd/>
            <a:tailEnd type="triangle" w="lg" len="lg"/>
          </a:ln>
        </p:spPr>
      </p:cxnSp>
      <p:cxnSp>
        <p:nvCxnSpPr>
          <p:cNvPr id="16" name="AutoShape 24"/>
          <p:cNvCxnSpPr>
            <a:cxnSpLocks noChangeShapeType="1"/>
          </p:cNvCxnSpPr>
          <p:nvPr/>
        </p:nvCxnSpPr>
        <p:spPr bwMode="auto">
          <a:xfrm flipV="1">
            <a:off x="5755323" y="2113105"/>
            <a:ext cx="15588" cy="2642832"/>
          </a:xfrm>
          <a:prstGeom prst="straightConnector1">
            <a:avLst/>
          </a:prstGeom>
          <a:noFill/>
          <a:ln w="28575" cap="sq">
            <a:solidFill>
              <a:schemeClr val="tx2"/>
            </a:solidFill>
            <a:round/>
            <a:headEnd/>
            <a:tailEnd type="triangle" w="lg" len="lg"/>
          </a:ln>
        </p:spPr>
      </p:cxnSp>
      <p:cxnSp>
        <p:nvCxnSpPr>
          <p:cNvPr id="18" name="AutoShape 24"/>
          <p:cNvCxnSpPr>
            <a:cxnSpLocks noChangeShapeType="1"/>
          </p:cNvCxnSpPr>
          <p:nvPr/>
        </p:nvCxnSpPr>
        <p:spPr bwMode="auto">
          <a:xfrm flipV="1">
            <a:off x="6658937" y="2119583"/>
            <a:ext cx="0" cy="1439860"/>
          </a:xfrm>
          <a:prstGeom prst="straightConnector1">
            <a:avLst/>
          </a:prstGeom>
          <a:noFill/>
          <a:ln w="28575" cap="sq">
            <a:solidFill>
              <a:schemeClr val="tx2"/>
            </a:solidFill>
            <a:round/>
            <a:headEnd/>
            <a:tailEnd type="triangle" w="lg" len="lg"/>
          </a:ln>
        </p:spPr>
      </p:cxnSp>
      <p:cxnSp>
        <p:nvCxnSpPr>
          <p:cNvPr id="21" name="AutoShape 24"/>
          <p:cNvCxnSpPr>
            <a:cxnSpLocks noChangeShapeType="1"/>
          </p:cNvCxnSpPr>
          <p:nvPr/>
        </p:nvCxnSpPr>
        <p:spPr bwMode="auto">
          <a:xfrm flipV="1">
            <a:off x="7747000" y="2113105"/>
            <a:ext cx="0" cy="632963"/>
          </a:xfrm>
          <a:prstGeom prst="straightConnector1">
            <a:avLst/>
          </a:prstGeom>
          <a:noFill/>
          <a:ln w="28575" cap="sq">
            <a:solidFill>
              <a:schemeClr val="tx2"/>
            </a:solidFill>
            <a:round/>
            <a:headEnd/>
            <a:tailEnd type="triangle" w="lg" len="lg"/>
          </a:ln>
        </p:spPr>
      </p:cxnSp>
      <p:pic>
        <p:nvPicPr>
          <p:cNvPr id="26" name="Picture 4" descr="QMfoo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702300"/>
            <a:ext cx="9144000" cy="118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7" name="Text Box 23"/>
          <p:cNvSpPr txBox="1">
            <a:spLocks noChangeArrowheads="1"/>
          </p:cNvSpPr>
          <p:nvPr/>
        </p:nvSpPr>
        <p:spPr bwMode="auto">
          <a:xfrm>
            <a:off x="5004048" y="4725144"/>
            <a:ext cx="1584176" cy="584775"/>
          </a:xfrm>
          <a:prstGeom prst="rect">
            <a:avLst/>
          </a:prstGeom>
          <a:solidFill>
            <a:srgbClr val="CCECFF"/>
          </a:solidFill>
          <a:ln w="12700" cap="sq">
            <a:solidFill>
              <a:schemeClr val="tx2"/>
            </a:solidFill>
            <a:miter lim="800000"/>
            <a:headEnd/>
            <a:tailEnd/>
          </a:ln>
        </p:spPr>
        <p:txBody>
          <a:bodyPr wrap="square">
            <a:spAutoFit/>
          </a:bodyPr>
          <a:lstStyle/>
          <a:p>
            <a:pPr algn="ctr"/>
            <a:r>
              <a:rPr lang="en-US" sz="1600" b="1" dirty="0" smtClean="0">
                <a:latin typeface="+mj-lt"/>
                <a:cs typeface="Arial"/>
              </a:rPr>
              <a:t>Outcomes</a:t>
            </a:r>
          </a:p>
          <a:p>
            <a:pPr algn="ctr"/>
            <a:r>
              <a:rPr lang="en-US" sz="1600" dirty="0" smtClean="0">
                <a:latin typeface="+mj-lt"/>
                <a:cs typeface="Arial"/>
              </a:rPr>
              <a:t>- 24 hours</a:t>
            </a:r>
            <a:endParaRPr lang="en-US" sz="1600" dirty="0">
              <a:latin typeface="+mj-lt"/>
              <a:cs typeface="Arial"/>
            </a:endParaRPr>
          </a:p>
        </p:txBody>
      </p:sp>
      <p:sp>
        <p:nvSpPr>
          <p:cNvPr id="28" name="Text Box 23"/>
          <p:cNvSpPr txBox="1">
            <a:spLocks noChangeArrowheads="1"/>
          </p:cNvSpPr>
          <p:nvPr/>
        </p:nvSpPr>
        <p:spPr bwMode="auto">
          <a:xfrm>
            <a:off x="5940152" y="3573016"/>
            <a:ext cx="1584176" cy="584775"/>
          </a:xfrm>
          <a:prstGeom prst="rect">
            <a:avLst/>
          </a:prstGeom>
          <a:solidFill>
            <a:srgbClr val="CCECFF"/>
          </a:solidFill>
          <a:ln w="12700" cap="sq">
            <a:solidFill>
              <a:schemeClr val="tx2"/>
            </a:solidFill>
            <a:miter lim="800000"/>
            <a:headEnd/>
            <a:tailEnd/>
          </a:ln>
        </p:spPr>
        <p:txBody>
          <a:bodyPr wrap="square">
            <a:spAutoFit/>
          </a:bodyPr>
          <a:lstStyle/>
          <a:p>
            <a:pPr algn="ctr"/>
            <a:r>
              <a:rPr lang="en-US" sz="1600" b="1" dirty="0" smtClean="0">
                <a:latin typeface="+mj-lt"/>
                <a:cs typeface="Arial"/>
              </a:rPr>
              <a:t>Outcomes</a:t>
            </a:r>
          </a:p>
          <a:p>
            <a:pPr algn="ctr"/>
            <a:r>
              <a:rPr lang="en-US" sz="1600" dirty="0" smtClean="0">
                <a:latin typeface="+mj-lt"/>
                <a:cs typeface="Arial"/>
              </a:rPr>
              <a:t>- 30 days</a:t>
            </a:r>
            <a:endParaRPr lang="en-US" sz="1600" dirty="0">
              <a:latin typeface="+mj-lt"/>
              <a:cs typeface="Arial"/>
            </a:endParaRPr>
          </a:p>
        </p:txBody>
      </p:sp>
      <p:sp>
        <p:nvSpPr>
          <p:cNvPr id="29" name="Text Box 23"/>
          <p:cNvSpPr txBox="1">
            <a:spLocks noChangeArrowheads="1"/>
          </p:cNvSpPr>
          <p:nvPr/>
        </p:nvSpPr>
        <p:spPr bwMode="auto">
          <a:xfrm>
            <a:off x="7020373" y="2736845"/>
            <a:ext cx="1584176" cy="584775"/>
          </a:xfrm>
          <a:prstGeom prst="rect">
            <a:avLst/>
          </a:prstGeom>
          <a:solidFill>
            <a:srgbClr val="CCECFF"/>
          </a:solidFill>
          <a:ln w="12700" cap="sq">
            <a:solidFill>
              <a:schemeClr val="tx2"/>
            </a:solidFill>
            <a:miter lim="800000"/>
            <a:headEnd/>
            <a:tailEnd/>
          </a:ln>
        </p:spPr>
        <p:txBody>
          <a:bodyPr wrap="square">
            <a:spAutoFit/>
          </a:bodyPr>
          <a:lstStyle/>
          <a:p>
            <a:pPr algn="ctr"/>
            <a:r>
              <a:rPr lang="en-US" sz="1600" b="1" dirty="0" smtClean="0">
                <a:latin typeface="+mj-lt"/>
                <a:cs typeface="Arial"/>
              </a:rPr>
              <a:t>Outcomes</a:t>
            </a:r>
          </a:p>
          <a:p>
            <a:pPr algn="ctr"/>
            <a:r>
              <a:rPr lang="en-US" sz="1600" dirty="0" smtClean="0">
                <a:latin typeface="+mj-lt"/>
                <a:cs typeface="Arial"/>
              </a:rPr>
              <a:t>- 180 days</a:t>
            </a:r>
            <a:endParaRPr lang="en-US" sz="1600" dirty="0">
              <a:latin typeface="+mj-lt"/>
              <a:cs typeface="Arial"/>
            </a:endParaRPr>
          </a:p>
        </p:txBody>
      </p:sp>
    </p:spTree>
    <p:extLst>
      <p:ext uri="{BB962C8B-B14F-4D97-AF65-F5344CB8AC3E}">
        <p14:creationId xmlns:p14="http://schemas.microsoft.com/office/powerpoint/2010/main" val="20919378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bwMode="auto">
          <a:xfrm>
            <a:off x="107504" y="84237"/>
            <a:ext cx="1556564" cy="752475"/>
          </a:xfrm>
          <a:prstGeom prst="rect">
            <a:avLst/>
          </a:prstGeom>
          <a:noFill/>
        </p:spPr>
      </p:pic>
      <p:sp>
        <p:nvSpPr>
          <p:cNvPr id="15361" name="Rectangle 2"/>
          <p:cNvSpPr>
            <a:spLocks noGrp="1" noChangeArrowheads="1"/>
          </p:cNvSpPr>
          <p:nvPr>
            <p:ph type="title"/>
          </p:nvPr>
        </p:nvSpPr>
        <p:spPr>
          <a:xfrm>
            <a:off x="457200" y="260648"/>
            <a:ext cx="8229600" cy="935038"/>
          </a:xfrm>
        </p:spPr>
        <p:txBody>
          <a:bodyPr>
            <a:normAutofit/>
          </a:bodyPr>
          <a:lstStyle/>
          <a:p>
            <a:r>
              <a:rPr lang="en-US" sz="3200" b="1" dirty="0" smtClean="0">
                <a:solidFill>
                  <a:srgbClr val="33CC33"/>
                </a:solidFill>
                <a:latin typeface="+mn-lt"/>
              </a:rPr>
              <a:t>RECRUITMENT</a:t>
            </a:r>
            <a:endParaRPr lang="en-US" sz="3200" b="1" dirty="0">
              <a:solidFill>
                <a:srgbClr val="33CC33"/>
              </a:solidFill>
              <a:latin typeface="+mn-lt"/>
            </a:endParaRPr>
          </a:p>
        </p:txBody>
      </p:sp>
      <p:pic>
        <p:nvPicPr>
          <p:cNvPr id="15363" name="Picture 4" descr="QMfoo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702300"/>
            <a:ext cx="9144000" cy="118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 name="Rectangle 3"/>
          <p:cNvSpPr txBox="1">
            <a:spLocks noChangeArrowheads="1"/>
          </p:cNvSpPr>
          <p:nvPr/>
        </p:nvSpPr>
        <p:spPr>
          <a:xfrm>
            <a:off x="0" y="1196752"/>
            <a:ext cx="9144000" cy="41060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nSpc>
                <a:spcPct val="150000"/>
              </a:lnSpc>
              <a:buFont typeface="Arial" pitchFamily="34" charset="0"/>
              <a:buChar char="•"/>
            </a:pPr>
            <a:r>
              <a:rPr lang="en-GB" sz="2700" b="1" dirty="0" smtClean="0"/>
              <a:t>Identify patients in the pre-admission or surgical outpatient clinic.</a:t>
            </a:r>
          </a:p>
          <a:p>
            <a:pPr lvl="1">
              <a:lnSpc>
                <a:spcPct val="150000"/>
              </a:lnSpc>
              <a:buFont typeface="Arial" pitchFamily="34" charset="0"/>
              <a:buChar char="•"/>
            </a:pPr>
            <a:r>
              <a:rPr lang="en-GB" sz="2700" b="1" dirty="0" smtClean="0"/>
              <a:t>Written informed consent must be obtained before surgery.</a:t>
            </a:r>
          </a:p>
          <a:p>
            <a:pPr lvl="1">
              <a:lnSpc>
                <a:spcPct val="150000"/>
              </a:lnSpc>
              <a:buFont typeface="Arial" pitchFamily="34" charset="0"/>
              <a:buChar char="•"/>
            </a:pPr>
            <a:r>
              <a:rPr lang="en-GB" sz="2700" b="1" dirty="0" smtClean="0">
                <a:solidFill>
                  <a:srgbClr val="FF0000"/>
                </a:solidFill>
              </a:rPr>
              <a:t>Keep a log of all the patients screening for participation.</a:t>
            </a:r>
          </a:p>
          <a:p>
            <a:pPr lvl="1">
              <a:lnSpc>
                <a:spcPct val="150000"/>
              </a:lnSpc>
              <a:buFont typeface="Arial" pitchFamily="34" charset="0"/>
              <a:buChar char="•"/>
            </a:pPr>
            <a:r>
              <a:rPr lang="en-GB" sz="2700" b="1" dirty="0" smtClean="0"/>
              <a:t>Aim to recruit 50 participants per site.</a:t>
            </a:r>
            <a:endParaRPr lang="en-GB" sz="2700" b="1" dirty="0"/>
          </a:p>
        </p:txBody>
      </p:sp>
    </p:spTree>
    <p:extLst>
      <p:ext uri="{BB962C8B-B14F-4D97-AF65-F5344CB8AC3E}">
        <p14:creationId xmlns:p14="http://schemas.microsoft.com/office/powerpoint/2010/main" val="2405796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5476</TotalTime>
  <Words>3580</Words>
  <Application>Microsoft Office PowerPoint</Application>
  <PresentationFormat>On-screen Show (4:3)</PresentationFormat>
  <Paragraphs>363</Paragraphs>
  <Slides>31</Slides>
  <Notes>30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9" baseType="lpstr">
      <vt:lpstr>ＭＳ Ｐゴシック</vt:lpstr>
      <vt:lpstr>Arial</vt:lpstr>
      <vt:lpstr>Calibri</vt:lpstr>
      <vt:lpstr>Times New Roman</vt:lpstr>
      <vt:lpstr>Wingdings</vt:lpstr>
      <vt:lpstr>ヒラギノ角ゴ Pro W3</vt:lpstr>
      <vt:lpstr>Office Theme</vt:lpstr>
      <vt:lpstr>Microsoft Excel 97-2003 Worksheet</vt:lpstr>
      <vt:lpstr>PowerPoint Presentation</vt:lpstr>
      <vt:lpstr>OPTIMISE II CONTACTS</vt:lpstr>
      <vt:lpstr>THE PROBLEM</vt:lpstr>
      <vt:lpstr>CARDIAC OUTPUT MONITORING</vt:lpstr>
      <vt:lpstr>OPTIMISE I PRIMARY OUTCOME</vt:lpstr>
      <vt:lpstr>TRIAL OBJECTIVE</vt:lpstr>
      <vt:lpstr>TRIAL DESIGN</vt:lpstr>
      <vt:lpstr>TRIAL PATHAWAY</vt:lpstr>
      <vt:lpstr>RECRUITMENT</vt:lpstr>
      <vt:lpstr>INCLUSION CRITERIA</vt:lpstr>
      <vt:lpstr>EXCLUSION CRITERIA</vt:lpstr>
      <vt:lpstr>RANDOMISATION</vt:lpstr>
      <vt:lpstr>INTERVENTION GROUP </vt:lpstr>
      <vt:lpstr>OPTIMISE II treatment algorithm</vt:lpstr>
      <vt:lpstr>USUAL CARE GROUP</vt:lpstr>
      <vt:lpstr>OUTCOME MEASURES</vt:lpstr>
      <vt:lpstr>PATIENT FOLLOW-UP</vt:lpstr>
      <vt:lpstr>Questions…..?</vt:lpstr>
      <vt:lpstr>CASE REPORT FORM (CRF) COMPLETION</vt:lpstr>
      <vt:lpstr>MINIMISING BIAS</vt:lpstr>
      <vt:lpstr>SELF-ASSESSMENT OF BLINDING</vt:lpstr>
      <vt:lpstr>PROTOCOL DEVIATIONS</vt:lpstr>
      <vt:lpstr>WITHDRAWAL</vt:lpstr>
      <vt:lpstr>ADVERSE EVENTS</vt:lpstr>
      <vt:lpstr>SERIOUS ADVERSE EVENTS</vt:lpstr>
      <vt:lpstr>PATIENT IDENTIFIABLE INFORMATION</vt:lpstr>
      <vt:lpstr>MONITORING</vt:lpstr>
      <vt:lpstr>STUDY PROCEDURES</vt:lpstr>
      <vt:lpstr>TRIAL INITIATION</vt:lpstr>
      <vt:lpstr>KEY POINTS</vt:lpstr>
      <vt:lpstr>QUESTIONS?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dc:creator>
  <cp:lastModifiedBy>setup</cp:lastModifiedBy>
  <cp:revision>361</cp:revision>
  <dcterms:created xsi:type="dcterms:W3CDTF">2014-01-10T14:01:08Z</dcterms:created>
  <dcterms:modified xsi:type="dcterms:W3CDTF">2017-03-20T10:44:39Z</dcterms:modified>
</cp:coreProperties>
</file>